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4050" r:id="rId5"/>
  </p:sldMasterIdLst>
  <p:notesMasterIdLst>
    <p:notesMasterId r:id="rId93"/>
  </p:notesMasterIdLst>
  <p:handoutMasterIdLst>
    <p:handoutMasterId r:id="rId94"/>
  </p:handoutMasterIdLst>
  <p:sldIdLst>
    <p:sldId id="1040" r:id="rId6"/>
    <p:sldId id="2147477625" r:id="rId7"/>
    <p:sldId id="2147477518" r:id="rId8"/>
    <p:sldId id="2147478041" r:id="rId9"/>
    <p:sldId id="2147477976" r:id="rId10"/>
    <p:sldId id="2147477977" r:id="rId11"/>
    <p:sldId id="2147478692" r:id="rId12"/>
    <p:sldId id="257" r:id="rId13"/>
    <p:sldId id="258" r:id="rId14"/>
    <p:sldId id="259" r:id="rId15"/>
    <p:sldId id="260" r:id="rId16"/>
    <p:sldId id="261" r:id="rId17"/>
    <p:sldId id="262" r:id="rId18"/>
    <p:sldId id="263" r:id="rId19"/>
    <p:sldId id="265" r:id="rId20"/>
    <p:sldId id="266" r:id="rId21"/>
    <p:sldId id="2147478689" r:id="rId22"/>
    <p:sldId id="2147477684" r:id="rId23"/>
    <p:sldId id="2147477685" r:id="rId24"/>
    <p:sldId id="2147477770" r:id="rId25"/>
    <p:sldId id="264" r:id="rId26"/>
    <p:sldId id="2147478691" r:id="rId27"/>
    <p:sldId id="267" r:id="rId28"/>
    <p:sldId id="2147478709" r:id="rId29"/>
    <p:sldId id="2147478695" r:id="rId30"/>
    <p:sldId id="2147477917" r:id="rId31"/>
    <p:sldId id="2147477918" r:id="rId32"/>
    <p:sldId id="2147477919" r:id="rId33"/>
    <p:sldId id="2147478693" r:id="rId34"/>
    <p:sldId id="2147477598" r:id="rId35"/>
    <p:sldId id="2147477669" r:id="rId36"/>
    <p:sldId id="2147477670" r:id="rId37"/>
    <p:sldId id="2147477718" r:id="rId38"/>
    <p:sldId id="2147477716" r:id="rId39"/>
    <p:sldId id="2147477730" r:id="rId40"/>
    <p:sldId id="2147478694" r:id="rId41"/>
    <p:sldId id="2147477939" r:id="rId42"/>
    <p:sldId id="2147477941" r:id="rId43"/>
    <p:sldId id="2147478272" r:id="rId44"/>
    <p:sldId id="2147478577" r:id="rId45"/>
    <p:sldId id="2147478704" r:id="rId46"/>
    <p:sldId id="2147478615" r:id="rId47"/>
    <p:sldId id="269" r:id="rId48"/>
    <p:sldId id="2147477972" r:id="rId49"/>
    <p:sldId id="2147478728" r:id="rId50"/>
    <p:sldId id="275" r:id="rId51"/>
    <p:sldId id="2147477974" r:id="rId52"/>
    <p:sldId id="274" r:id="rId53"/>
    <p:sldId id="2147478273" r:id="rId54"/>
    <p:sldId id="2147478705" r:id="rId55"/>
    <p:sldId id="2147477933" r:id="rId56"/>
    <p:sldId id="2147478696" r:id="rId57"/>
    <p:sldId id="2147477904" r:id="rId58"/>
    <p:sldId id="2147477908" r:id="rId59"/>
    <p:sldId id="2147478697" r:id="rId60"/>
    <p:sldId id="2147477895" r:id="rId61"/>
    <p:sldId id="2147477896" r:id="rId62"/>
    <p:sldId id="2147477906" r:id="rId63"/>
    <p:sldId id="2147477898" r:id="rId64"/>
    <p:sldId id="2147478698" r:id="rId65"/>
    <p:sldId id="2147477960" r:id="rId66"/>
    <p:sldId id="2147477857" r:id="rId67"/>
    <p:sldId id="2147477916" r:id="rId68"/>
    <p:sldId id="2147478706" r:id="rId69"/>
    <p:sldId id="2147478699" r:id="rId70"/>
    <p:sldId id="2147477962" r:id="rId71"/>
    <p:sldId id="2147477928" r:id="rId72"/>
    <p:sldId id="2147477931" r:id="rId73"/>
    <p:sldId id="2147478727" r:id="rId74"/>
    <p:sldId id="2147478707" r:id="rId75"/>
    <p:sldId id="2147478720" r:id="rId76"/>
    <p:sldId id="2147477975" r:id="rId77"/>
    <p:sldId id="256" r:id="rId78"/>
    <p:sldId id="2147478722" r:id="rId79"/>
    <p:sldId id="2147478712" r:id="rId80"/>
    <p:sldId id="2147478723" r:id="rId81"/>
    <p:sldId id="2147478724" r:id="rId82"/>
    <p:sldId id="2147478714" r:id="rId83"/>
    <p:sldId id="2147478715" r:id="rId84"/>
    <p:sldId id="2147478716" r:id="rId85"/>
    <p:sldId id="2147478719" r:id="rId86"/>
    <p:sldId id="2147478725" r:id="rId87"/>
    <p:sldId id="2147478710" r:id="rId88"/>
    <p:sldId id="2147478721" r:id="rId89"/>
    <p:sldId id="2147478726" r:id="rId90"/>
    <p:sldId id="2147478215" r:id="rId91"/>
    <p:sldId id="2147477877" r:id="rId92"/>
  </p:sldIdLst>
  <p:sldSz cx="12192000" cy="6858000"/>
  <p:notesSz cx="7010400" cy="9296400"/>
  <p:defaultTex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10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817"/>
    <a:srgbClr val="FF8F8F"/>
    <a:srgbClr val="0053C3"/>
    <a:srgbClr val="FF6565"/>
    <a:srgbClr val="996633"/>
    <a:srgbClr val="D9D9D9"/>
    <a:srgbClr val="B0B7BB"/>
    <a:srgbClr val="EBE3D0"/>
    <a:srgbClr val="9FA7B3"/>
    <a:srgbClr val="5245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52" autoAdjust="0"/>
    <p:restoredTop sz="93699" autoAdjust="0"/>
  </p:normalViewPr>
  <p:slideViewPr>
    <p:cSldViewPr snapToGrid="0">
      <p:cViewPr varScale="1">
        <p:scale>
          <a:sx n="97" d="100"/>
          <a:sy n="97" d="100"/>
        </p:scale>
        <p:origin x="216" y="664"/>
      </p:cViewPr>
      <p:guideLst>
        <p:guide orient="horz" pos="2160"/>
        <p:guide pos="1048"/>
      </p:guideLst>
    </p:cSldViewPr>
  </p:slideViewPr>
  <p:outlineViewPr>
    <p:cViewPr>
      <p:scale>
        <a:sx n="33" d="100"/>
        <a:sy n="33" d="100"/>
      </p:scale>
      <p:origin x="0" y="-50036"/>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95" d="100"/>
          <a:sy n="95" d="100"/>
        </p:scale>
        <p:origin x="3856" y="-33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a:spcBef>
                <a:spcPct val="0"/>
              </a:spcBef>
              <a:spcAft>
                <a:spcPct val="0"/>
              </a:spcAft>
              <a:buClrTx/>
              <a:buFontTx/>
              <a:buNone/>
              <a:defRPr sz="1200">
                <a:solidFill>
                  <a:schemeClr val="bg1">
                    <a:lumMod val="65000"/>
                  </a:schemeClr>
                </a:solidFill>
                <a:latin typeface="Arial" pitchFamily="34" charset="0"/>
                <a:ea typeface="+mn-ea"/>
                <a:cs typeface="Arial" pitchFamily="34" charset="0"/>
              </a:defRPr>
            </a:lvl1pPr>
          </a:lstStyle>
          <a:p>
            <a:pPr>
              <a:defRPr/>
            </a:pPr>
            <a:endParaRPr lang="en-US" sz="1000" dirty="0"/>
          </a:p>
        </p:txBody>
      </p:sp>
      <p:sp>
        <p:nvSpPr>
          <p:cNvPr id="8" name="Rectangle 3"/>
          <p:cNvSpPr>
            <a:spLocks noGrp="1" noChangeArrowheads="1"/>
          </p:cNvSpPr>
          <p:nvPr>
            <p:ph type="dt"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spcBef>
                <a:spcPct val="0"/>
              </a:spcBef>
              <a:spcAft>
                <a:spcPct val="0"/>
              </a:spcAft>
              <a:buClrTx/>
              <a:buFontTx/>
              <a:buNone/>
              <a:defRPr sz="1200">
                <a:solidFill>
                  <a:schemeClr val="bg1">
                    <a:lumMod val="65000"/>
                  </a:schemeClr>
                </a:solidFill>
                <a:latin typeface="Arial" pitchFamily="34" charset="0"/>
                <a:ea typeface="+mn-ea"/>
                <a:cs typeface="Arial" pitchFamily="34" charset="0"/>
              </a:defRPr>
            </a:lvl1pPr>
          </a:lstStyle>
          <a:p>
            <a:pPr>
              <a:defRPr/>
            </a:pPr>
            <a:endParaRPr lang="en-US" sz="1000"/>
          </a:p>
        </p:txBody>
      </p:sp>
      <p:sp>
        <p:nvSpPr>
          <p:cNvPr id="9" name="Rectangle 6"/>
          <p:cNvSpPr>
            <a:spLocks noGrp="1" noChangeArrowheads="1"/>
          </p:cNvSpPr>
          <p:nvPr>
            <p:ph type="ftr" sz="quarter" idx="2"/>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eaLnBrk="0" hangingPunct="0">
              <a:defRPr sz="600" b="1">
                <a:solidFill>
                  <a:schemeClr val="bg1">
                    <a:lumMod val="65000"/>
                  </a:schemeClr>
                </a:solidFill>
              </a:defRPr>
            </a:lvl1pPr>
          </a:lstStyle>
          <a:p>
            <a:r>
              <a:rPr lang="en-US" dirty="0"/>
              <a:t>Copyright © 2010, SAS Institute Inc. All rights reserved.</a:t>
            </a:r>
            <a:endParaRPr lang="en-US" sz="1200" dirty="0">
              <a:latin typeface="Times New Roman" pitchFamily="18" charset="0"/>
            </a:endParaRPr>
          </a:p>
        </p:txBody>
      </p:sp>
      <p:sp>
        <p:nvSpPr>
          <p:cNvPr id="10" name="Rectangle 7"/>
          <p:cNvSpPr>
            <a:spLocks noGrp="1" noChangeArrowheads="1"/>
          </p:cNvSpPr>
          <p:nvPr>
            <p:ph type="sldNum" sz="quarter" idx="3"/>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solidFill>
                  <a:schemeClr val="bg1">
                    <a:lumMod val="65000"/>
                  </a:schemeClr>
                </a:solidFill>
                <a:latin typeface="Arial Narrow" pitchFamily="34" charset="0"/>
              </a:defRPr>
            </a:lvl1pPr>
          </a:lstStyle>
          <a:p>
            <a:fld id="{0F3AC1AB-A7A8-4DFF-B258-11ED19841263}" type="slidenum">
              <a:rPr lang="en-US" smtClean="0"/>
              <a:pPr/>
              <a:t>‹#›</a:t>
            </a:fld>
            <a:endParaRPr lang="en-US" dirty="0"/>
          </a:p>
        </p:txBody>
      </p:sp>
    </p:spTree>
    <p:extLst>
      <p:ext uri="{BB962C8B-B14F-4D97-AF65-F5344CB8AC3E}">
        <p14:creationId xmlns:p14="http://schemas.microsoft.com/office/powerpoint/2010/main" val="20410257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a:spcBef>
                <a:spcPct val="0"/>
              </a:spcBef>
              <a:spcAft>
                <a:spcPct val="0"/>
              </a:spcAft>
              <a:buClrTx/>
              <a:buFontTx/>
              <a:buNone/>
              <a:defRPr sz="1000">
                <a:solidFill>
                  <a:schemeClr val="bg1">
                    <a:lumMod val="65000"/>
                  </a:schemeClr>
                </a:solidFill>
                <a:latin typeface="Arial" pitchFamily="34" charset="0"/>
                <a:ea typeface="+mn-ea"/>
                <a:cs typeface="Arial" pitchFamily="34" charset="0"/>
              </a:defRPr>
            </a:lvl1pPr>
          </a:lstStyle>
          <a:p>
            <a:pPr>
              <a:defRPr/>
            </a:pPr>
            <a:endParaRPr lang="en-US" dirty="0"/>
          </a:p>
        </p:txBody>
      </p:sp>
      <p:sp>
        <p:nvSpPr>
          <p:cNvPr id="39939" name="Rectangle 3"/>
          <p:cNvSpPr>
            <a:spLocks noGrp="1" noChangeArrowheads="1"/>
          </p:cNvSpPr>
          <p:nvPr>
            <p:ph type="dt"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spcBef>
                <a:spcPct val="0"/>
              </a:spcBef>
              <a:spcAft>
                <a:spcPct val="0"/>
              </a:spcAft>
              <a:buClrTx/>
              <a:buFontTx/>
              <a:buNone/>
              <a:defRPr sz="1000">
                <a:solidFill>
                  <a:schemeClr val="bg1">
                    <a:lumMod val="65000"/>
                  </a:schemeClr>
                </a:solidFill>
                <a:latin typeface="Arial" pitchFamily="34" charset="0"/>
                <a:ea typeface="+mn-ea"/>
                <a:cs typeface="Arial" pitchFamily="34" charset="0"/>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p:spPr>
        <p:txBody>
          <a:bodyPr/>
          <a:lstStyle/>
          <a:p>
            <a:endParaRPr lang="en-US"/>
          </a:p>
        </p:txBody>
      </p:sp>
      <p:sp>
        <p:nvSpPr>
          <p:cNvPr id="39941" name="Rectangle 5"/>
          <p:cNvSpPr>
            <a:spLocks noGrp="1" noChangeArrowheads="1"/>
          </p:cNvSpPr>
          <p:nvPr>
            <p:ph type="body" sz="quarter" idx="3"/>
          </p:nvPr>
        </p:nvSpPr>
        <p:spPr bwMode="auto">
          <a:xfrm>
            <a:off x="701040" y="4415790"/>
            <a:ext cx="560832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9942"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eaLnBrk="0" hangingPunct="0">
              <a:defRPr sz="600" b="1">
                <a:solidFill>
                  <a:schemeClr val="bg1">
                    <a:lumMod val="65000"/>
                  </a:schemeClr>
                </a:solidFill>
              </a:defRPr>
            </a:lvl1pPr>
          </a:lstStyle>
          <a:p>
            <a:r>
              <a:rPr lang="en-US" dirty="0"/>
              <a:t>Copyright © 2010, SAS Institute Inc. All rights reserved.</a:t>
            </a:r>
            <a:endParaRPr lang="en-US" sz="1200" dirty="0">
              <a:latin typeface="Times New Roman" pitchFamily="18" charset="0"/>
            </a:endParaRPr>
          </a:p>
        </p:txBody>
      </p:sp>
      <p:sp>
        <p:nvSpPr>
          <p:cNvPr id="39943" name="Rectangle 7"/>
          <p:cNvSpPr>
            <a:spLocks noGrp="1" noChangeArrowheads="1"/>
          </p:cNvSpPr>
          <p:nvPr>
            <p:ph type="sldNum" sz="quarter" idx="5"/>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solidFill>
                  <a:schemeClr val="bg1">
                    <a:lumMod val="65000"/>
                  </a:schemeClr>
                </a:solidFill>
                <a:latin typeface="Arial Narrow" pitchFamily="34" charset="0"/>
              </a:defRPr>
            </a:lvl1pPr>
          </a:lstStyle>
          <a:p>
            <a:fld id="{0F3AC1AB-A7A8-4DFF-B258-11ED19841263}" type="slidenum">
              <a:rPr lang="en-US" smtClean="0"/>
              <a:pPr/>
              <a:t>‹#›</a:t>
            </a:fld>
            <a:endParaRPr lang="en-US" dirty="0"/>
          </a:p>
        </p:txBody>
      </p:sp>
    </p:spTree>
    <p:extLst>
      <p:ext uri="{BB962C8B-B14F-4D97-AF65-F5344CB8AC3E}">
        <p14:creationId xmlns:p14="http://schemas.microsoft.com/office/powerpoint/2010/main" val="83400591"/>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pitchFamily="-112" charset="-128"/>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pitchFamily="-112" charset="-128"/>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pitchFamily="-112" charset="-128"/>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pitchFamily="-112" charset="-128"/>
        <a:cs typeface="Arial" pitchFamily="34"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9A4736C5-0271-C271-DB95-2F2A7BE963B5}"/>
            </a:ext>
          </a:extLst>
        </p:cNvPr>
        <p:cNvGrpSpPr/>
        <p:nvPr/>
      </p:nvGrpSpPr>
      <p:grpSpPr>
        <a:xfrm>
          <a:off x="0" y="0"/>
          <a:ext cx="0" cy="0"/>
          <a:chOff x="0" y="0"/>
          <a:chExt cx="0" cy="0"/>
        </a:xfrm>
      </p:grpSpPr>
      <p:sp>
        <p:nvSpPr>
          <p:cNvPr id="176" name="Google Shape;176;p10:notes">
            <a:extLst>
              <a:ext uri="{FF2B5EF4-FFF2-40B4-BE49-F238E27FC236}">
                <a16:creationId xmlns:a16="http://schemas.microsoft.com/office/drawing/2014/main" id="{04AEE01A-1DB1-313F-DC21-246C7638F0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0:notes">
            <a:extLst>
              <a:ext uri="{FF2B5EF4-FFF2-40B4-BE49-F238E27FC236}">
                <a16:creationId xmlns:a16="http://schemas.microsoft.com/office/drawing/2014/main" id="{357A50C8-52D1-D90A-A9F3-AD29091524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976897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B9A0518D-591F-7D2F-A143-E42E74CD2F3A}"/>
            </a:ext>
          </a:extLst>
        </p:cNvPr>
        <p:cNvGrpSpPr/>
        <p:nvPr/>
      </p:nvGrpSpPr>
      <p:grpSpPr>
        <a:xfrm>
          <a:off x="0" y="0"/>
          <a:ext cx="0" cy="0"/>
          <a:chOff x="0" y="0"/>
          <a:chExt cx="0" cy="0"/>
        </a:xfrm>
      </p:grpSpPr>
      <p:sp>
        <p:nvSpPr>
          <p:cNvPr id="176" name="Google Shape;176;p10:notes">
            <a:extLst>
              <a:ext uri="{FF2B5EF4-FFF2-40B4-BE49-F238E27FC236}">
                <a16:creationId xmlns:a16="http://schemas.microsoft.com/office/drawing/2014/main" id="{83EB2983-1A3F-2FB5-9137-756A36FBBD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0:notes">
            <a:extLst>
              <a:ext uri="{FF2B5EF4-FFF2-40B4-BE49-F238E27FC236}">
                <a16:creationId xmlns:a16="http://schemas.microsoft.com/office/drawing/2014/main" id="{6F073A87-8613-CE78-6606-616C7904F5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76003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618775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19339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1DD4F98B-D801-0E01-70A8-DFF967BF3E13}"/>
            </a:ext>
          </a:extLst>
        </p:cNvPr>
        <p:cNvGrpSpPr/>
        <p:nvPr/>
      </p:nvGrpSpPr>
      <p:grpSpPr>
        <a:xfrm>
          <a:off x="0" y="0"/>
          <a:ext cx="0" cy="0"/>
          <a:chOff x="0" y="0"/>
          <a:chExt cx="0" cy="0"/>
        </a:xfrm>
      </p:grpSpPr>
      <p:sp>
        <p:nvSpPr>
          <p:cNvPr id="176" name="Google Shape;176;p10:notes">
            <a:extLst>
              <a:ext uri="{FF2B5EF4-FFF2-40B4-BE49-F238E27FC236}">
                <a16:creationId xmlns:a16="http://schemas.microsoft.com/office/drawing/2014/main" id="{94AF785E-3EC1-FF89-2508-18A2395F8F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0:notes">
            <a:extLst>
              <a:ext uri="{FF2B5EF4-FFF2-40B4-BE49-F238E27FC236}">
                <a16:creationId xmlns:a16="http://schemas.microsoft.com/office/drawing/2014/main" id="{C649A2E4-569F-0559-1EAF-104D723DC8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666728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C145CE7D-3F0D-D797-9C50-2628007733C8}"/>
            </a:ext>
          </a:extLst>
        </p:cNvPr>
        <p:cNvGrpSpPr/>
        <p:nvPr/>
      </p:nvGrpSpPr>
      <p:grpSpPr>
        <a:xfrm>
          <a:off x="0" y="0"/>
          <a:ext cx="0" cy="0"/>
          <a:chOff x="0" y="0"/>
          <a:chExt cx="0" cy="0"/>
        </a:xfrm>
      </p:grpSpPr>
      <p:sp>
        <p:nvSpPr>
          <p:cNvPr id="176" name="Google Shape;176;p10:notes">
            <a:extLst>
              <a:ext uri="{FF2B5EF4-FFF2-40B4-BE49-F238E27FC236}">
                <a16:creationId xmlns:a16="http://schemas.microsoft.com/office/drawing/2014/main" id="{870B1D38-7F7E-9660-26DD-CD543BFCF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0:notes">
            <a:extLst>
              <a:ext uri="{FF2B5EF4-FFF2-40B4-BE49-F238E27FC236}">
                <a16:creationId xmlns:a16="http://schemas.microsoft.com/office/drawing/2014/main" id="{BA2A49CB-1635-E590-D680-78FD0961FB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871742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https://</a:t>
            </a:r>
            <a:r>
              <a:rPr lang="en-US" dirty="0" err="1"/>
              <a:t>levelup.gitconnected.com</a:t>
            </a:r>
            <a:r>
              <a:rPr lang="en-US" dirty="0"/>
              <a:t>/unlocking-llms-potential-with-rag-a-complete-guide-from-basics-to-advanced-techniques-b4557f268134</a:t>
            </a:r>
          </a:p>
        </p:txBody>
      </p:sp>
      <p:sp>
        <p:nvSpPr>
          <p:cNvPr id="4" name="Footer Placeholder 3"/>
          <p:cNvSpPr>
            <a:spLocks noGrp="1"/>
          </p:cNvSpPr>
          <p:nvPr>
            <p:ph type="ftr" sz="quarter" idx="4"/>
          </p:nvPr>
        </p:nvSpPr>
        <p:spPr/>
        <p:txBody>
          <a:bodyPr/>
          <a:lstStyle/>
          <a:p>
            <a:r>
              <a:rPr lang="en-US"/>
              <a:t>Copyright © 2010,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5"/>
          </p:nvPr>
        </p:nvSpPr>
        <p:spPr/>
        <p:txBody>
          <a:bodyPr/>
          <a:lstStyle/>
          <a:p>
            <a:fld id="{0F3AC1AB-A7A8-4DFF-B258-11ED19841263}" type="slidenum">
              <a:rPr lang="en-US" smtClean="0"/>
              <a:pPr/>
              <a:t>30</a:t>
            </a:fld>
            <a:endParaRPr lang="en-US" dirty="0"/>
          </a:p>
        </p:txBody>
      </p:sp>
    </p:spTree>
    <p:extLst>
      <p:ext uri="{BB962C8B-B14F-4D97-AF65-F5344CB8AC3E}">
        <p14:creationId xmlns:p14="http://schemas.microsoft.com/office/powerpoint/2010/main" val="2537490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Copyright © 2010,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5"/>
          </p:nvPr>
        </p:nvSpPr>
        <p:spPr/>
        <p:txBody>
          <a:bodyPr/>
          <a:lstStyle/>
          <a:p>
            <a:fld id="{0F3AC1AB-A7A8-4DFF-B258-11ED19841263}" type="slidenum">
              <a:rPr lang="en-US" smtClean="0"/>
              <a:pPr/>
              <a:t>33</a:t>
            </a:fld>
            <a:endParaRPr lang="en-US" dirty="0"/>
          </a:p>
        </p:txBody>
      </p:sp>
    </p:spTree>
    <p:extLst>
      <p:ext uri="{BB962C8B-B14F-4D97-AF65-F5344CB8AC3E}">
        <p14:creationId xmlns:p14="http://schemas.microsoft.com/office/powerpoint/2010/main" val="1408217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D57F517F-73BC-BC7F-C528-CCC0EAC4FE36}"/>
            </a:ext>
          </a:extLst>
        </p:cNvPr>
        <p:cNvGrpSpPr/>
        <p:nvPr/>
      </p:nvGrpSpPr>
      <p:grpSpPr>
        <a:xfrm>
          <a:off x="0" y="0"/>
          <a:ext cx="0" cy="0"/>
          <a:chOff x="0" y="0"/>
          <a:chExt cx="0" cy="0"/>
        </a:xfrm>
      </p:grpSpPr>
      <p:sp>
        <p:nvSpPr>
          <p:cNvPr id="176" name="Google Shape;176;p10:notes">
            <a:extLst>
              <a:ext uri="{FF2B5EF4-FFF2-40B4-BE49-F238E27FC236}">
                <a16:creationId xmlns:a16="http://schemas.microsoft.com/office/drawing/2014/main" id="{A046827D-E0C9-CC7E-6F7B-2F761516DD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0:notes">
            <a:extLst>
              <a:ext uri="{FF2B5EF4-FFF2-40B4-BE49-F238E27FC236}">
                <a16:creationId xmlns:a16="http://schemas.microsoft.com/office/drawing/2014/main" id="{F466B6F6-3379-8922-CA80-9B56222C99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79082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05895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A33A7-505C-B745-B4F4-A30D484026E1}" type="slidenum">
              <a:rPr lang="en-US" smtClean="0"/>
              <a:t>48</a:t>
            </a:fld>
            <a:endParaRPr lang="en-US"/>
          </a:p>
        </p:txBody>
      </p:sp>
    </p:spTree>
    <p:extLst>
      <p:ext uri="{BB962C8B-B14F-4D97-AF65-F5344CB8AC3E}">
        <p14:creationId xmlns:p14="http://schemas.microsoft.com/office/powerpoint/2010/main" val="120927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5120CD3B-E96C-BF87-0FA9-2E05DE3581E7}"/>
            </a:ext>
          </a:extLst>
        </p:cNvPr>
        <p:cNvGrpSpPr/>
        <p:nvPr/>
      </p:nvGrpSpPr>
      <p:grpSpPr>
        <a:xfrm>
          <a:off x="0" y="0"/>
          <a:ext cx="0" cy="0"/>
          <a:chOff x="0" y="0"/>
          <a:chExt cx="0" cy="0"/>
        </a:xfrm>
      </p:grpSpPr>
      <p:sp>
        <p:nvSpPr>
          <p:cNvPr id="176" name="Google Shape;176;p10:notes">
            <a:extLst>
              <a:ext uri="{FF2B5EF4-FFF2-40B4-BE49-F238E27FC236}">
                <a16:creationId xmlns:a16="http://schemas.microsoft.com/office/drawing/2014/main" id="{4F64F1B6-3F8B-6CD9-E57F-4001C1FFF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0:notes">
            <a:extLst>
              <a:ext uri="{FF2B5EF4-FFF2-40B4-BE49-F238E27FC236}">
                <a16:creationId xmlns:a16="http://schemas.microsoft.com/office/drawing/2014/main" id="{E5946B67-1A25-A308-33C4-36EB3E093A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57735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1C36B084-7C27-4373-F57F-F6ED24BF0890}"/>
            </a:ext>
          </a:extLst>
        </p:cNvPr>
        <p:cNvGrpSpPr/>
        <p:nvPr/>
      </p:nvGrpSpPr>
      <p:grpSpPr>
        <a:xfrm>
          <a:off x="0" y="0"/>
          <a:ext cx="0" cy="0"/>
          <a:chOff x="0" y="0"/>
          <a:chExt cx="0" cy="0"/>
        </a:xfrm>
      </p:grpSpPr>
      <p:sp>
        <p:nvSpPr>
          <p:cNvPr id="176" name="Google Shape;176;p10:notes">
            <a:extLst>
              <a:ext uri="{FF2B5EF4-FFF2-40B4-BE49-F238E27FC236}">
                <a16:creationId xmlns:a16="http://schemas.microsoft.com/office/drawing/2014/main" id="{F259DCEE-56D8-6574-98C3-8AE7F0E08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0:notes">
            <a:extLst>
              <a:ext uri="{FF2B5EF4-FFF2-40B4-BE49-F238E27FC236}">
                <a16:creationId xmlns:a16="http://schemas.microsoft.com/office/drawing/2014/main" id="{2A6EC0BE-7095-8994-CB1E-8BDACF460B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946354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BC95E4DF-37D2-0D5B-038B-979FC7DC4AF6}"/>
            </a:ext>
          </a:extLst>
        </p:cNvPr>
        <p:cNvGrpSpPr/>
        <p:nvPr/>
      </p:nvGrpSpPr>
      <p:grpSpPr>
        <a:xfrm>
          <a:off x="0" y="0"/>
          <a:ext cx="0" cy="0"/>
          <a:chOff x="0" y="0"/>
          <a:chExt cx="0" cy="0"/>
        </a:xfrm>
      </p:grpSpPr>
      <p:sp>
        <p:nvSpPr>
          <p:cNvPr id="176" name="Google Shape;176;p10:notes">
            <a:extLst>
              <a:ext uri="{FF2B5EF4-FFF2-40B4-BE49-F238E27FC236}">
                <a16:creationId xmlns:a16="http://schemas.microsoft.com/office/drawing/2014/main" id="{9E71B1C1-DD63-DD42-2AD7-C8AF6CB92D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0:notes">
            <a:extLst>
              <a:ext uri="{FF2B5EF4-FFF2-40B4-BE49-F238E27FC236}">
                <a16:creationId xmlns:a16="http://schemas.microsoft.com/office/drawing/2014/main" id="{AA2C5E4A-4A09-C776-B5DD-CE52C108E9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380012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6255CEB2-C227-A3B8-68F1-AC1E91ED4C1E}"/>
            </a:ext>
          </a:extLst>
        </p:cNvPr>
        <p:cNvGrpSpPr/>
        <p:nvPr/>
      </p:nvGrpSpPr>
      <p:grpSpPr>
        <a:xfrm>
          <a:off x="0" y="0"/>
          <a:ext cx="0" cy="0"/>
          <a:chOff x="0" y="0"/>
          <a:chExt cx="0" cy="0"/>
        </a:xfrm>
      </p:grpSpPr>
      <p:sp>
        <p:nvSpPr>
          <p:cNvPr id="176" name="Google Shape;176;p10:notes">
            <a:extLst>
              <a:ext uri="{FF2B5EF4-FFF2-40B4-BE49-F238E27FC236}">
                <a16:creationId xmlns:a16="http://schemas.microsoft.com/office/drawing/2014/main" id="{BC1F2F6A-021C-C31D-5231-91BE9D7445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0:notes">
            <a:extLst>
              <a:ext uri="{FF2B5EF4-FFF2-40B4-BE49-F238E27FC236}">
                <a16:creationId xmlns:a16="http://schemas.microsoft.com/office/drawing/2014/main" id="{74E1260C-D711-CC6A-BA6B-B9A496E4EC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296852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dirty="0"/>
              <a:t>Overview</a:t>
            </a:r>
            <a:r>
              <a:rPr lang="en-US" dirty="0"/>
              <a:t>:</a:t>
            </a:r>
          </a:p>
          <a:p>
            <a:pPr>
              <a:buFont typeface="Arial" panose="020B0604020202020204" pitchFamily="34" charset="0"/>
              <a:buChar char="•"/>
            </a:pPr>
            <a:r>
              <a:rPr lang="en-US" dirty="0" err="1"/>
              <a:t>LangChain</a:t>
            </a:r>
            <a:r>
              <a:rPr lang="en-US" dirty="0"/>
              <a:t> is a comprehensive framework designed to facilitate the development of applications that integrate LLMs with other data sources or external tools. It enables chaining different steps together to build complex pipelines for LLMs, including retrieval tasks, multi-step conversations, and more.</a:t>
            </a:r>
          </a:p>
          <a:p>
            <a:r>
              <a:rPr lang="en-US" b="1" dirty="0"/>
              <a:t>Advantages</a:t>
            </a:r>
            <a:r>
              <a:rPr lang="en-US" dirty="0"/>
              <a:t>:</a:t>
            </a:r>
          </a:p>
          <a:p>
            <a:pPr>
              <a:buFont typeface="Arial" panose="020B0604020202020204" pitchFamily="34" charset="0"/>
              <a:buChar char="•"/>
            </a:pPr>
            <a:r>
              <a:rPr lang="en-US" b="1" dirty="0"/>
              <a:t>Modularity</a:t>
            </a:r>
            <a:r>
              <a:rPr lang="en-US" dirty="0"/>
              <a:t>: </a:t>
            </a:r>
            <a:r>
              <a:rPr lang="en-US" dirty="0" err="1"/>
              <a:t>LangChain</a:t>
            </a:r>
            <a:r>
              <a:rPr lang="en-US" dirty="0"/>
              <a:t> offers a highly modular structure, allowing developers to chain together various steps such as retrieval, transformation, and generation, facilitating complex workflows.</a:t>
            </a:r>
          </a:p>
          <a:p>
            <a:pPr>
              <a:buFont typeface="Arial" panose="020B0604020202020204" pitchFamily="34" charset="0"/>
              <a:buChar char="•"/>
            </a:pPr>
            <a:r>
              <a:rPr lang="en-US" b="1" dirty="0"/>
              <a:t>Broader Ecosystem</a:t>
            </a:r>
            <a:r>
              <a:rPr lang="en-US" dirty="0"/>
              <a:t>: It integrates with a wider variety of external sources, APIs, and LLMs, making it more versatile in building complex applications.</a:t>
            </a:r>
          </a:p>
          <a:p>
            <a:pPr>
              <a:buFont typeface="Arial" panose="020B0604020202020204" pitchFamily="34" charset="0"/>
              <a:buChar char="•"/>
            </a:pPr>
            <a:r>
              <a:rPr lang="en-US" b="1" dirty="0"/>
              <a:t>Pre-built Pipelines</a:t>
            </a:r>
            <a:r>
              <a:rPr lang="en-US" dirty="0"/>
              <a:t>: Comes with various pre-built components and templates, which makes it easier to rapidly build LLM-powered apps.</a:t>
            </a:r>
          </a:p>
          <a:p>
            <a:pPr>
              <a:buFont typeface="Arial" panose="020B0604020202020204" pitchFamily="34" charset="0"/>
              <a:buChar char="•"/>
            </a:pPr>
            <a:r>
              <a:rPr lang="en-US" b="1" dirty="0"/>
              <a:t>Support for Tools</a:t>
            </a:r>
            <a:r>
              <a:rPr lang="en-US" dirty="0"/>
              <a:t>: </a:t>
            </a:r>
            <a:r>
              <a:rPr lang="en-US" dirty="0" err="1"/>
              <a:t>LangChain</a:t>
            </a:r>
            <a:r>
              <a:rPr lang="en-US" dirty="0"/>
              <a:t> can integrate with databases, APIs, knowledge graphs, and other tools beyond just document retrieval.</a:t>
            </a:r>
          </a:p>
          <a:p>
            <a:r>
              <a:rPr lang="en-US" b="1" dirty="0"/>
              <a:t>Disadvantages</a:t>
            </a:r>
            <a:r>
              <a:rPr lang="en-US" dirty="0"/>
              <a:t>:</a:t>
            </a:r>
          </a:p>
          <a:p>
            <a:pPr>
              <a:buFont typeface="Arial" panose="020B0604020202020204" pitchFamily="34" charset="0"/>
              <a:buChar char="•"/>
            </a:pPr>
            <a:r>
              <a:rPr lang="en-US" b="1" dirty="0"/>
              <a:t>More Complex</a:t>
            </a:r>
            <a:r>
              <a:rPr lang="en-US" dirty="0"/>
              <a:t>: Its broad functionality makes it slightly more complex to learn and set up for simpler tasks compared to </a:t>
            </a:r>
            <a:r>
              <a:rPr lang="en-US" dirty="0" err="1"/>
              <a:t>LlamaIndex</a:t>
            </a:r>
            <a:r>
              <a:rPr lang="en-US" dirty="0"/>
              <a:t>.</a:t>
            </a:r>
          </a:p>
          <a:p>
            <a:pPr>
              <a:buFont typeface="Arial" panose="020B0604020202020204" pitchFamily="34" charset="0"/>
              <a:buChar char="•"/>
            </a:pPr>
            <a:r>
              <a:rPr lang="en-US" b="1" dirty="0"/>
              <a:t>Heavier</a:t>
            </a:r>
            <a:r>
              <a:rPr lang="en-US" dirty="0"/>
              <a:t>: </a:t>
            </a:r>
            <a:r>
              <a:rPr lang="en-US" dirty="0" err="1"/>
              <a:t>LangChain</a:t>
            </a:r>
            <a:r>
              <a:rPr lang="en-US" dirty="0"/>
              <a:t> may introduce some overhead in cases where simple document retrieval and response generation would suffice.</a:t>
            </a:r>
          </a:p>
          <a:p>
            <a:r>
              <a:rPr lang="en-US" b="1" dirty="0"/>
              <a:t>Use Cases</a:t>
            </a:r>
            <a:r>
              <a:rPr lang="en-US" dirty="0"/>
              <a:t>:</a:t>
            </a:r>
          </a:p>
          <a:p>
            <a:pPr>
              <a:buFont typeface="Arial" panose="020B0604020202020204" pitchFamily="34" charset="0"/>
              <a:buChar char="•"/>
            </a:pPr>
            <a:r>
              <a:rPr lang="en-US" dirty="0"/>
              <a:t>Complex RAG pipelines where multi-step operations are required (e.g., fetching documents, summarizing, re-ranking results, then generating an answer).</a:t>
            </a:r>
          </a:p>
          <a:p>
            <a:pPr>
              <a:buFont typeface="Arial" panose="020B0604020202020204" pitchFamily="34" charset="0"/>
              <a:buChar char="•"/>
            </a:pPr>
            <a:r>
              <a:rPr lang="en-US" dirty="0"/>
              <a:t>Applications needing multi-modal or multi-step integration, such as chatbots that can look up data from APIs or interact with databases.</a:t>
            </a:r>
          </a:p>
          <a:p>
            <a:pPr>
              <a:buFont typeface="Arial" panose="020B0604020202020204" pitchFamily="34" charset="0"/>
              <a:buChar char="•"/>
            </a:pPr>
            <a:r>
              <a:rPr lang="en-US" dirty="0"/>
              <a:t>Advanced conversational agents and knowledge retrieval systems.</a:t>
            </a:r>
          </a:p>
          <a:p>
            <a:endParaRPr lang="en-US" dirty="0"/>
          </a:p>
        </p:txBody>
      </p:sp>
      <p:sp>
        <p:nvSpPr>
          <p:cNvPr id="4" name="Footer Placeholder 3"/>
          <p:cNvSpPr>
            <a:spLocks noGrp="1"/>
          </p:cNvSpPr>
          <p:nvPr>
            <p:ph type="ftr" sz="quarter" idx="4"/>
          </p:nvPr>
        </p:nvSpPr>
        <p:spPr/>
        <p:txBody>
          <a:bodyPr/>
          <a:lstStyle/>
          <a:p>
            <a:r>
              <a:rPr lang="en-US"/>
              <a:t>Copyright © 2010,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5"/>
          </p:nvPr>
        </p:nvSpPr>
        <p:spPr/>
        <p:txBody>
          <a:bodyPr/>
          <a:lstStyle/>
          <a:p>
            <a:fld id="{0F3AC1AB-A7A8-4DFF-B258-11ED19841263}" type="slidenum">
              <a:rPr lang="en-US" smtClean="0"/>
              <a:pPr/>
              <a:t>68</a:t>
            </a:fld>
            <a:endParaRPr lang="en-US" dirty="0"/>
          </a:p>
        </p:txBody>
      </p:sp>
    </p:spTree>
    <p:extLst>
      <p:ext uri="{BB962C8B-B14F-4D97-AF65-F5344CB8AC3E}">
        <p14:creationId xmlns:p14="http://schemas.microsoft.com/office/powerpoint/2010/main" val="2381400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F98C1-F26A-168C-B069-C96AD83B1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2F2D3-0209-27B6-7198-7F033371D3D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33908C5-ECCF-0FCB-D4CF-577D122DA1B2}"/>
              </a:ext>
            </a:extLst>
          </p:cNvPr>
          <p:cNvSpPr>
            <a:spLocks noGrp="1"/>
          </p:cNvSpPr>
          <p:nvPr>
            <p:ph type="body" idx="1"/>
          </p:nvPr>
        </p:nvSpPr>
        <p:spPr/>
        <p:txBody>
          <a:bodyPr>
            <a:normAutofit/>
          </a:bodyPr>
          <a:lstStyle/>
          <a:p>
            <a:endParaRPr lang="en-US" dirty="0"/>
          </a:p>
        </p:txBody>
      </p:sp>
      <p:sp>
        <p:nvSpPr>
          <p:cNvPr id="4" name="Footer Placeholder 3">
            <a:extLst>
              <a:ext uri="{FF2B5EF4-FFF2-40B4-BE49-F238E27FC236}">
                <a16:creationId xmlns:a16="http://schemas.microsoft.com/office/drawing/2014/main" id="{E3D863F9-E647-B675-1B4F-8815B8C071E4}"/>
              </a:ext>
            </a:extLst>
          </p:cNvPr>
          <p:cNvSpPr>
            <a:spLocks noGrp="1"/>
          </p:cNvSpPr>
          <p:nvPr>
            <p:ph type="ftr" sz="quarter" idx="10"/>
          </p:nvPr>
        </p:nvSpPr>
        <p:spPr/>
        <p:txBody>
          <a:bodyPr/>
          <a:lstStyle/>
          <a:p>
            <a:r>
              <a:rPr lang="en-US"/>
              <a:t>Copyright © 2010, SAS Institute Inc. All rights reserved.</a:t>
            </a:r>
            <a:endParaRPr lang="en-US" sz="1200" dirty="0">
              <a:latin typeface="Times New Roman" pitchFamily="18" charset="0"/>
            </a:endParaRPr>
          </a:p>
        </p:txBody>
      </p:sp>
      <p:sp>
        <p:nvSpPr>
          <p:cNvPr id="5" name="Slide Number Placeholder 4">
            <a:extLst>
              <a:ext uri="{FF2B5EF4-FFF2-40B4-BE49-F238E27FC236}">
                <a16:creationId xmlns:a16="http://schemas.microsoft.com/office/drawing/2014/main" id="{79FDAA76-A55D-8D43-01C6-559B407195B7}"/>
              </a:ext>
            </a:extLst>
          </p:cNvPr>
          <p:cNvSpPr>
            <a:spLocks noGrp="1"/>
          </p:cNvSpPr>
          <p:nvPr>
            <p:ph type="sldNum" sz="quarter" idx="11"/>
          </p:nvPr>
        </p:nvSpPr>
        <p:spPr/>
        <p:txBody>
          <a:bodyPr/>
          <a:lstStyle/>
          <a:p>
            <a:fld id="{0F3AC1AB-A7A8-4DFF-B258-11ED19841263}" type="slidenum">
              <a:rPr lang="en-US" smtClean="0"/>
              <a:pPr/>
              <a:t>86</a:t>
            </a:fld>
            <a:endParaRPr lang="en-US" dirty="0"/>
          </a:p>
        </p:txBody>
      </p:sp>
    </p:spTree>
    <p:extLst>
      <p:ext uri="{BB962C8B-B14F-4D97-AF65-F5344CB8AC3E}">
        <p14:creationId xmlns:p14="http://schemas.microsoft.com/office/powerpoint/2010/main" val="376044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0AC595-E459-F640-9EB6-554CC8FFDF0D}"/>
              </a:ext>
            </a:extLst>
          </p:cNvPr>
          <p:cNvSpPr>
            <a:spLocks noGrp="1"/>
          </p:cNvSpPr>
          <p:nvPr>
            <p:ph type="body" idx="1"/>
          </p:nvPr>
        </p:nvSpPr>
        <p:spPr>
          <a:xfrm>
            <a:off x="0" y="82390"/>
            <a:ext cx="12170710" cy="682136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84FB8CF5-562F-8B46-AA59-F6B50BAA19E5}"/>
              </a:ext>
            </a:extLst>
          </p:cNvPr>
          <p:cNvSpPr>
            <a:spLocks noGrp="1"/>
          </p:cNvSpPr>
          <p:nvPr>
            <p:ph type="sldNum" sz="quarter" idx="12"/>
          </p:nvPr>
        </p:nvSpPr>
        <p:spPr>
          <a:xfrm>
            <a:off x="9233452" y="144395"/>
            <a:ext cx="2743200" cy="365125"/>
          </a:xfrm>
          <a:prstGeom prst="rect">
            <a:avLst/>
          </a:prstGeom>
        </p:spPr>
        <p:txBody>
          <a:bodyPr/>
          <a:lstStyle/>
          <a:p>
            <a:fld id="{2C1C5425-CD80-DD45-9D5A-EE50496BC729}" type="slidenum">
              <a:rPr lang="en-US" smtClean="0"/>
              <a:t>‹#›</a:t>
            </a:fld>
            <a:endParaRPr lang="en-US"/>
          </a:p>
        </p:txBody>
      </p:sp>
      <p:pic>
        <p:nvPicPr>
          <p:cNvPr id="8" name="Picture 7">
            <a:extLst>
              <a:ext uri="{FF2B5EF4-FFF2-40B4-BE49-F238E27FC236}">
                <a16:creationId xmlns:a16="http://schemas.microsoft.com/office/drawing/2014/main" id="{A4E146CA-BD7B-0049-AE5C-CC91A0FEF689}"/>
              </a:ext>
            </a:extLst>
          </p:cNvPr>
          <p:cNvPicPr>
            <a:picLocks noChangeAspect="1"/>
          </p:cNvPicPr>
          <p:nvPr userDrawn="1"/>
        </p:nvPicPr>
        <p:blipFill>
          <a:blip r:embed="rId2">
            <a:clrChange>
              <a:clrFrom>
                <a:srgbClr val="011936"/>
              </a:clrFrom>
              <a:clrTo>
                <a:srgbClr val="011936">
                  <a:alpha val="0"/>
                </a:srgbClr>
              </a:clrTo>
            </a:clrChange>
          </a:blip>
          <a:stretch>
            <a:fillRect/>
          </a:stretch>
        </p:blipFill>
        <p:spPr>
          <a:xfrm>
            <a:off x="1" y="119824"/>
            <a:ext cx="805396" cy="608841"/>
          </a:xfrm>
          <a:prstGeom prst="rect">
            <a:avLst/>
          </a:prstGeom>
        </p:spPr>
      </p:pic>
      <p:sp>
        <p:nvSpPr>
          <p:cNvPr id="4" name="Google Shape;139;p18">
            <a:extLst>
              <a:ext uri="{FF2B5EF4-FFF2-40B4-BE49-F238E27FC236}">
                <a16:creationId xmlns:a16="http://schemas.microsoft.com/office/drawing/2014/main" id="{090FAD85-3E0A-290C-9FAC-0370870B3253}"/>
              </a:ext>
            </a:extLst>
          </p:cNvPr>
          <p:cNvSpPr txBox="1"/>
          <p:nvPr userDrawn="1"/>
        </p:nvSpPr>
        <p:spPr>
          <a:xfrm>
            <a:off x="1500425" y="3043237"/>
            <a:ext cx="9191148"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500" b="1" i="0" u="none" strike="noStrike" cap="none" dirty="0">
                <a:solidFill>
                  <a:srgbClr val="003366"/>
                </a:solidFill>
                <a:latin typeface="Poppins"/>
                <a:ea typeface="Poppins"/>
                <a:cs typeface="Poppins"/>
                <a:sym typeface="Poppins"/>
              </a:rPr>
              <a:t>Master Title Style</a:t>
            </a:r>
            <a:endParaRPr dirty="0"/>
          </a:p>
        </p:txBody>
      </p:sp>
      <p:pic>
        <p:nvPicPr>
          <p:cNvPr id="16" name="Picture 15">
            <a:extLst>
              <a:ext uri="{FF2B5EF4-FFF2-40B4-BE49-F238E27FC236}">
                <a16:creationId xmlns:a16="http://schemas.microsoft.com/office/drawing/2014/main" id="{65C59D9A-75F1-CDD6-2DDB-569708CB6B76}"/>
              </a:ext>
            </a:extLst>
          </p:cNvPr>
          <p:cNvPicPr>
            <a:picLocks noChangeAspect="1"/>
          </p:cNvPicPr>
          <p:nvPr userDrawn="1"/>
        </p:nvPicPr>
        <p:blipFill>
          <a:blip r:embed="rId3"/>
          <a:stretch>
            <a:fillRect/>
          </a:stretch>
        </p:blipFill>
        <p:spPr>
          <a:xfrm>
            <a:off x="8854854" y="6449794"/>
            <a:ext cx="3140765" cy="336355"/>
          </a:xfrm>
          <a:prstGeom prst="rect">
            <a:avLst/>
          </a:prstGeom>
        </p:spPr>
      </p:pic>
      <p:cxnSp>
        <p:nvCxnSpPr>
          <p:cNvPr id="17" name="Straight Connector 16">
            <a:extLst>
              <a:ext uri="{FF2B5EF4-FFF2-40B4-BE49-F238E27FC236}">
                <a16:creationId xmlns:a16="http://schemas.microsoft.com/office/drawing/2014/main" id="{E2E6F9FE-4C14-E54A-6987-7D3CD5D6CDE4}"/>
              </a:ext>
            </a:extLst>
          </p:cNvPr>
          <p:cNvCxnSpPr/>
          <p:nvPr userDrawn="1"/>
        </p:nvCxnSpPr>
        <p:spPr>
          <a:xfrm>
            <a:off x="261257" y="6422324"/>
            <a:ext cx="1159291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712BCEDC-B79C-C4F2-D6FC-DED19C6303AA}"/>
              </a:ext>
            </a:extLst>
          </p:cNvPr>
          <p:cNvSpPr txBox="1">
            <a:spLocks/>
          </p:cNvSpPr>
          <p:nvPr userDrawn="1"/>
        </p:nvSpPr>
        <p:spPr>
          <a:xfrm>
            <a:off x="503583" y="6551446"/>
            <a:ext cx="2743200" cy="172690"/>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kern="1200">
                <a:solidFill>
                  <a:schemeClr val="tx1">
                    <a:tint val="75000"/>
                  </a:schemeClr>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r>
              <a:rPr lang="en-US" sz="1200" i="1" baseline="0" dirty="0">
                <a:solidFill>
                  <a:schemeClr val="tx1"/>
                </a:solidFill>
                <a:latin typeface="Arial Rounded MT Bold" panose="020F0704030504030204" pitchFamily="34" charset="77"/>
              </a:rPr>
              <a:t>@techupskills</a:t>
            </a:r>
          </a:p>
        </p:txBody>
      </p:sp>
      <p:sp>
        <p:nvSpPr>
          <p:cNvPr id="23" name="TextBox 22">
            <a:extLst>
              <a:ext uri="{FF2B5EF4-FFF2-40B4-BE49-F238E27FC236}">
                <a16:creationId xmlns:a16="http://schemas.microsoft.com/office/drawing/2014/main" id="{C201FCCD-D237-2C5F-6A32-D449E1DCC96C}"/>
              </a:ext>
            </a:extLst>
          </p:cNvPr>
          <p:cNvSpPr txBox="1"/>
          <p:nvPr userDrawn="1"/>
        </p:nvSpPr>
        <p:spPr>
          <a:xfrm>
            <a:off x="9731928" y="6422324"/>
            <a:ext cx="2252869" cy="246221"/>
          </a:xfrm>
          <a:prstGeom prst="rect">
            <a:avLst/>
          </a:prstGeom>
          <a:noFill/>
        </p:spPr>
        <p:txBody>
          <a:bodyPr wrap="square" rtlCol="0">
            <a:spAutoFit/>
          </a:bodyPr>
          <a:lstStyle/>
          <a:p>
            <a:r>
              <a:rPr lang="en-US" sz="1000" baseline="0" dirty="0">
                <a:solidFill>
                  <a:schemeClr val="tx1"/>
                </a:solidFill>
              </a:rPr>
              <a:t>© 2026 Brent C. Laster &amp; </a:t>
            </a:r>
          </a:p>
        </p:txBody>
      </p:sp>
      <p:sp>
        <p:nvSpPr>
          <p:cNvPr id="24" name="Rectangle 23">
            <a:extLst>
              <a:ext uri="{FF2B5EF4-FFF2-40B4-BE49-F238E27FC236}">
                <a16:creationId xmlns:a16="http://schemas.microsoft.com/office/drawing/2014/main" id="{3620404B-B0B1-8B94-9964-E6D607DC0AF8}"/>
              </a:ext>
            </a:extLst>
          </p:cNvPr>
          <p:cNvSpPr/>
          <p:nvPr userDrawn="1"/>
        </p:nvSpPr>
        <p:spPr>
          <a:xfrm>
            <a:off x="-215348" y="6472213"/>
            <a:ext cx="12192000" cy="33635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baseline="0" dirty="0">
              <a:solidFill>
                <a:schemeClr val="accent4">
                  <a:lumMod val="20000"/>
                  <a:lumOff val="80000"/>
                </a:schemeClr>
              </a:solidFill>
              <a:latin typeface="Consolas" panose="020B0609020204030204" pitchFamily="49" charset="0"/>
            </a:endParaRPr>
          </a:p>
          <a:p>
            <a:pPr algn="ctr"/>
            <a:r>
              <a:rPr lang="en-US" sz="1200" b="1" baseline="0" dirty="0" err="1">
                <a:solidFill>
                  <a:srgbClr val="0070C0"/>
                </a:solidFill>
                <a:latin typeface="Consolas" panose="020B0609020204030204" pitchFamily="49" charset="0"/>
              </a:rPr>
              <a:t>getskillsnow.com</a:t>
            </a:r>
            <a:r>
              <a:rPr lang="en-US" sz="1200" b="1" baseline="0" dirty="0">
                <a:solidFill>
                  <a:srgbClr val="0070C0"/>
                </a:solidFill>
                <a:latin typeface="Consolas" panose="020B0609020204030204" pitchFamily="49" charset="0"/>
              </a:rPr>
              <a:t> | techskillstransformations.com</a:t>
            </a:r>
          </a:p>
          <a:p>
            <a:pPr algn="ctr"/>
            <a:endParaRPr lang="en-US" sz="1200" baseline="0" dirty="0">
              <a:solidFill>
                <a:schemeClr val="accent4">
                  <a:lumMod val="20000"/>
                  <a:lumOff val="80000"/>
                </a:schemeClr>
              </a:solidFill>
              <a:latin typeface="Consolas" panose="020B0609020204030204" pitchFamily="49" charset="0"/>
            </a:endParaRPr>
          </a:p>
        </p:txBody>
      </p:sp>
    </p:spTree>
    <p:extLst>
      <p:ext uri="{BB962C8B-B14F-4D97-AF65-F5344CB8AC3E}">
        <p14:creationId xmlns:p14="http://schemas.microsoft.com/office/powerpoint/2010/main" val="7300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988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0F0AB-BC6D-CC40-AEF8-70D316B7BB2A}"/>
              </a:ext>
            </a:extLst>
          </p:cNvPr>
          <p:cNvSpPr>
            <a:spLocks noGrp="1"/>
          </p:cNvSpPr>
          <p:nvPr>
            <p:ph type="title"/>
          </p:nvPr>
        </p:nvSpPr>
        <p:spPr>
          <a:xfrm>
            <a:off x="838200" y="136525"/>
            <a:ext cx="10515600" cy="568154"/>
          </a:xfrm>
          <a:prstGeom prst="rect">
            <a:avLst/>
          </a:prstGeom>
        </p:spPr>
        <p:txBody>
          <a:bodyPr>
            <a:noAutofit/>
          </a:bodyPr>
          <a:lstStyle>
            <a:lvl1pPr>
              <a:defRPr sz="3000" b="1">
                <a:solidFill>
                  <a:srgbClr val="002060"/>
                </a:solidFill>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E73C4DF0-0146-B74D-9222-FBEF6BA33654}"/>
              </a:ext>
            </a:extLst>
          </p:cNvPr>
          <p:cNvSpPr>
            <a:spLocks noGrp="1"/>
          </p:cNvSpPr>
          <p:nvPr>
            <p:ph sz="half" idx="1"/>
          </p:nvPr>
        </p:nvSpPr>
        <p:spPr>
          <a:xfrm>
            <a:off x="718931" y="1825625"/>
            <a:ext cx="5156200" cy="4351338"/>
          </a:xfrm>
          <a:no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65FFE8E-FC7C-CC4F-A247-AF75D48AB0EC}"/>
              </a:ext>
            </a:extLst>
          </p:cNvPr>
          <p:cNvSpPr>
            <a:spLocks noGrp="1"/>
          </p:cNvSpPr>
          <p:nvPr>
            <p:ph sz="half" idx="2"/>
          </p:nvPr>
        </p:nvSpPr>
        <p:spPr>
          <a:xfrm>
            <a:off x="6197600" y="1825625"/>
            <a:ext cx="5156200" cy="4351338"/>
          </a:xfrm>
          <a:no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6F8145C3-7C23-EC4D-B234-5827A338F50E}"/>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6FDA42-F902-364A-8D64-66C31B925347}"/>
              </a:ext>
            </a:extLst>
          </p:cNvPr>
          <p:cNvSpPr>
            <a:spLocks noGrp="1"/>
          </p:cNvSpPr>
          <p:nvPr>
            <p:ph type="sldNum" sz="quarter" idx="12"/>
          </p:nvPr>
        </p:nvSpPr>
        <p:spPr>
          <a:xfrm>
            <a:off x="9409044" y="20276"/>
            <a:ext cx="2743200" cy="365125"/>
          </a:xfrm>
          <a:prstGeom prst="rect">
            <a:avLst/>
          </a:prstGeom>
        </p:spPr>
        <p:txBody>
          <a:bodyPr/>
          <a:lstStyle/>
          <a:p>
            <a:fld id="{2C1C5425-CD80-DD45-9D5A-EE50496BC729}" type="slidenum">
              <a:rPr lang="en-US" smtClean="0"/>
              <a:t>‹#›</a:t>
            </a:fld>
            <a:endParaRPr lang="en-US"/>
          </a:p>
        </p:txBody>
      </p:sp>
    </p:spTree>
    <p:extLst>
      <p:ext uri="{BB962C8B-B14F-4D97-AF65-F5344CB8AC3E}">
        <p14:creationId xmlns:p14="http://schemas.microsoft.com/office/powerpoint/2010/main" val="409577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59E9B-56CD-3146-88A8-2A1303E687D8}"/>
              </a:ext>
            </a:extLst>
          </p:cNvPr>
          <p:cNvSpPr>
            <a:spLocks noGrp="1"/>
          </p:cNvSpPr>
          <p:nvPr>
            <p:ph type="title"/>
          </p:nvPr>
        </p:nvSpPr>
        <p:spPr>
          <a:xfrm>
            <a:off x="914400" y="134576"/>
            <a:ext cx="10515600" cy="668337"/>
          </a:xfrm>
          <a:prstGeom prst="rect">
            <a:avLst/>
          </a:prstGeom>
        </p:spPr>
        <p:txBody>
          <a:bodyPr>
            <a:normAutofit/>
          </a:bodyPr>
          <a:lstStyle>
            <a:lvl1pPr>
              <a:defRPr sz="3600" b="1">
                <a:solidFill>
                  <a:srgbClr val="002060"/>
                </a:solidFill>
                <a:latin typeface="Poppins" pitchFamily="2" charset="77"/>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018B06EF-645D-364D-98C9-DD935B464F9F}"/>
              </a:ext>
            </a:extLst>
          </p:cNvPr>
          <p:cNvSpPr>
            <a:spLocks noGrp="1"/>
          </p:cNvSpPr>
          <p:nvPr>
            <p:ph type="body" idx="1"/>
          </p:nvPr>
        </p:nvSpPr>
        <p:spPr>
          <a:xfrm>
            <a:off x="861486" y="1185864"/>
            <a:ext cx="5158316" cy="823912"/>
          </a:xfrm>
          <a:no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6155C4B-C359-6B42-963D-B36222B47C9A}"/>
              </a:ext>
            </a:extLst>
          </p:cNvPr>
          <p:cNvSpPr>
            <a:spLocks noGrp="1"/>
          </p:cNvSpPr>
          <p:nvPr>
            <p:ph sz="half" idx="2"/>
          </p:nvPr>
        </p:nvSpPr>
        <p:spPr>
          <a:xfrm>
            <a:off x="889091" y="2107510"/>
            <a:ext cx="5158316" cy="3684588"/>
          </a:xfrm>
          <a:no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AB6E1E1-D1C9-494A-8102-B2561FD3C6FC}"/>
              </a:ext>
            </a:extLst>
          </p:cNvPr>
          <p:cNvSpPr>
            <a:spLocks noGrp="1"/>
          </p:cNvSpPr>
          <p:nvPr>
            <p:ph type="body" sz="quarter" idx="3"/>
          </p:nvPr>
        </p:nvSpPr>
        <p:spPr>
          <a:xfrm>
            <a:off x="6172200" y="1185864"/>
            <a:ext cx="5183717" cy="823912"/>
          </a:xfrm>
          <a:no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46E2A4D-6BB8-DE43-B06E-4776B27CD4D0}"/>
              </a:ext>
            </a:extLst>
          </p:cNvPr>
          <p:cNvSpPr>
            <a:spLocks noGrp="1"/>
          </p:cNvSpPr>
          <p:nvPr>
            <p:ph sz="quarter" idx="4"/>
          </p:nvPr>
        </p:nvSpPr>
        <p:spPr>
          <a:xfrm>
            <a:off x="6172200" y="2087632"/>
            <a:ext cx="5183717" cy="3684588"/>
          </a:xfrm>
          <a:no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0E083022-C0DE-FD46-A3ED-D38C325C7C1B}"/>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F5A21222-DCD8-F44B-8336-4590BAF3B6F5}"/>
              </a:ext>
            </a:extLst>
          </p:cNvPr>
          <p:cNvSpPr>
            <a:spLocks noGrp="1"/>
          </p:cNvSpPr>
          <p:nvPr>
            <p:ph type="sldNum" sz="quarter" idx="12"/>
          </p:nvPr>
        </p:nvSpPr>
        <p:spPr>
          <a:xfrm>
            <a:off x="9409044" y="20276"/>
            <a:ext cx="2743200" cy="365125"/>
          </a:xfrm>
          <a:prstGeom prst="rect">
            <a:avLst/>
          </a:prstGeom>
        </p:spPr>
        <p:txBody>
          <a:bodyPr/>
          <a:lstStyle/>
          <a:p>
            <a:fld id="{2C1C5425-CD80-DD45-9D5A-EE50496BC729}" type="slidenum">
              <a:rPr lang="en-US" smtClean="0"/>
              <a:t>‹#›</a:t>
            </a:fld>
            <a:endParaRPr lang="en-US"/>
          </a:p>
        </p:txBody>
      </p:sp>
    </p:spTree>
    <p:extLst>
      <p:ext uri="{BB962C8B-B14F-4D97-AF65-F5344CB8AC3E}">
        <p14:creationId xmlns:p14="http://schemas.microsoft.com/office/powerpoint/2010/main" val="1337413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84C8-8F53-B442-939B-EAC9354879C6}"/>
              </a:ext>
            </a:extLst>
          </p:cNvPr>
          <p:cNvSpPr>
            <a:spLocks noGrp="1"/>
          </p:cNvSpPr>
          <p:nvPr>
            <p:ph type="title"/>
          </p:nvPr>
        </p:nvSpPr>
        <p:spPr>
          <a:xfrm>
            <a:off x="838200" y="136525"/>
            <a:ext cx="10515600" cy="606287"/>
          </a:xfrm>
          <a:prstGeom prst="rect">
            <a:avLst/>
          </a:prstGeom>
        </p:spPr>
        <p:txBody>
          <a:bodyPr>
            <a:normAutofit/>
          </a:bodyPr>
          <a:lstStyle>
            <a:lvl1pPr>
              <a:defRPr sz="3000" b="1">
                <a:solidFill>
                  <a:srgbClr val="002060"/>
                </a:solidFill>
                <a:latin typeface="Poppins" pitchFamily="2" charset="77"/>
                <a:cs typeface="Poppins" pitchFamily="2" charset="77"/>
              </a:defRPr>
            </a:lvl1pPr>
          </a:lstStyle>
          <a:p>
            <a:r>
              <a:rPr lang="en-US" dirty="0"/>
              <a:t>Click to edit Master title style</a:t>
            </a:r>
          </a:p>
        </p:txBody>
      </p:sp>
      <p:sp>
        <p:nvSpPr>
          <p:cNvPr id="4" name="Footer Placeholder 3">
            <a:extLst>
              <a:ext uri="{FF2B5EF4-FFF2-40B4-BE49-F238E27FC236}">
                <a16:creationId xmlns:a16="http://schemas.microsoft.com/office/drawing/2014/main" id="{CF0069DA-3FBF-FE4E-9F53-EE77D1BE9D6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59844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bg>
      <p:bgPr>
        <a:blipFill>
          <a:blip r:embed="rId2"/>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A53722-DC75-6449-B529-02CFB5AF9C0C}"/>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2EC14E8-D3E8-8F40-9BB7-74E9A8861539}"/>
              </a:ext>
            </a:extLst>
          </p:cNvPr>
          <p:cNvSpPr>
            <a:spLocks noGrp="1"/>
          </p:cNvSpPr>
          <p:nvPr>
            <p:ph type="sldNum" sz="quarter" idx="12"/>
          </p:nvPr>
        </p:nvSpPr>
        <p:spPr>
          <a:xfrm>
            <a:off x="9409044" y="20276"/>
            <a:ext cx="2743200" cy="365125"/>
          </a:xfrm>
          <a:prstGeom prst="rect">
            <a:avLst/>
          </a:prstGeom>
        </p:spPr>
        <p:txBody>
          <a:bodyPr/>
          <a:lstStyle/>
          <a:p>
            <a:fld id="{2C1C5425-CD80-DD45-9D5A-EE50496BC729}" type="slidenum">
              <a:rPr lang="en-US" smtClean="0"/>
              <a:t>‹#›</a:t>
            </a:fld>
            <a:endParaRPr lang="en-US"/>
          </a:p>
        </p:txBody>
      </p:sp>
    </p:spTree>
    <p:extLst>
      <p:ext uri="{BB962C8B-B14F-4D97-AF65-F5344CB8AC3E}">
        <p14:creationId xmlns:p14="http://schemas.microsoft.com/office/powerpoint/2010/main" val="2176905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28913"/>
            <a:ext cx="10566400" cy="560791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8">
            <a:extLst>
              <a:ext uri="{FF2B5EF4-FFF2-40B4-BE49-F238E27FC236}">
                <a16:creationId xmlns:a16="http://schemas.microsoft.com/office/drawing/2014/main" id="{9EE827D8-5331-364E-8DCF-17560456DC56}"/>
              </a:ext>
            </a:extLst>
          </p:cNvPr>
          <p:cNvSpPr>
            <a:spLocks noGrp="1"/>
          </p:cNvSpPr>
          <p:nvPr>
            <p:ph type="title"/>
          </p:nvPr>
        </p:nvSpPr>
        <p:spPr>
          <a:xfrm>
            <a:off x="838200" y="136526"/>
            <a:ext cx="10515600" cy="584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7549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0899" y="128017"/>
            <a:ext cx="10694925" cy="749952"/>
          </a:xfrm>
          <a:prstGeom prst="rect">
            <a:avLst/>
          </a:prstGeom>
        </p:spPr>
        <p:txBody>
          <a:bodyPr>
            <a:normAutofit/>
          </a:bodyPr>
          <a:lstStyle>
            <a:lvl1pPr>
              <a:defRPr sz="3000" b="1" baseline="0">
                <a:solidFill>
                  <a:srgbClr val="002060"/>
                </a:solidFill>
                <a:latin typeface="Poppins" pitchFamily="2" charset="77"/>
                <a:cs typeface="Poppins" pitchFamily="2" charset="77"/>
              </a:defRPr>
            </a:lvl1pPr>
          </a:lstStyle>
          <a:p>
            <a:r>
              <a:rPr lang="en-US" dirty="0"/>
              <a:t>Click to edit Master title style</a:t>
            </a:r>
          </a:p>
        </p:txBody>
      </p:sp>
      <p:sp>
        <p:nvSpPr>
          <p:cNvPr id="3" name="Content Placeholder 2"/>
          <p:cNvSpPr>
            <a:spLocks noGrp="1"/>
          </p:cNvSpPr>
          <p:nvPr>
            <p:ph idx="1" hasCustomPrompt="1"/>
          </p:nvPr>
        </p:nvSpPr>
        <p:spPr>
          <a:xfrm>
            <a:off x="850899" y="1143001"/>
            <a:ext cx="10934700" cy="2084316"/>
          </a:xfrm>
          <a:noFill/>
        </p:spPr>
        <p:txBody>
          <a:bodyPr/>
          <a:lstStyle>
            <a:lvl1pPr>
              <a:buClr>
                <a:schemeClr val="accent2"/>
              </a:buClr>
              <a:defRPr/>
            </a:lvl1pPr>
            <a:lvl2pPr>
              <a:buClr>
                <a:schemeClr val="accent2"/>
              </a:buClr>
              <a:buFont typeface="Wingdings" pitchFamily="2" charset="2"/>
              <a:buChar char="§"/>
              <a:defRPr/>
            </a:lvl2pPr>
            <a:lvl3pPr>
              <a:buClr>
                <a:schemeClr val="accent2"/>
              </a:buClr>
              <a:buFont typeface="Arial" pitchFamily="34" charset="0"/>
              <a:buChar char="»"/>
              <a:defRPr/>
            </a:lvl3pPr>
            <a:lvl4pPr>
              <a:buClr>
                <a:schemeClr val="accent2"/>
              </a:buClr>
              <a:buFont typeface="Arial" pitchFamily="34" charset="0"/>
              <a:buChar char="»"/>
              <a:defRPr/>
            </a:lvl4pPr>
            <a:lvl5pPr>
              <a:buClr>
                <a:schemeClr val="accent2"/>
              </a:buClr>
              <a:buFont typeface="Arial" pitchFamily="34" charset="0"/>
              <a:buChar char="–"/>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1835843"/>
      </p:ext>
    </p:extLst>
  </p:cSld>
  <p:clrMapOvr>
    <a:masterClrMapping/>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5C0C-1C63-E140-B432-5F70B92D6C1C}"/>
              </a:ext>
            </a:extLst>
          </p:cNvPr>
          <p:cNvSpPr>
            <a:spLocks noGrp="1"/>
          </p:cNvSpPr>
          <p:nvPr>
            <p:ph type="title"/>
          </p:nvPr>
        </p:nvSpPr>
        <p:spPr>
          <a:xfrm>
            <a:off x="944217" y="149088"/>
            <a:ext cx="10515600" cy="598383"/>
          </a:xfrm>
          <a:prstGeom prst="rect">
            <a:avLst/>
          </a:prstGeom>
          <a:noFill/>
        </p:spPr>
        <p:txBody>
          <a:bodyPr>
            <a:noAutofit/>
          </a:bodyPr>
          <a:lstStyle>
            <a:lvl1pPr>
              <a:defRPr sz="3000" b="1">
                <a:solidFill>
                  <a:srgbClr val="002060"/>
                </a:solidFill>
                <a:latin typeface="Poppins" pitchFamily="2" charset="77"/>
                <a:cs typeface="Poppins"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2889148C-B165-A644-829D-E97C13335D30}"/>
              </a:ext>
            </a:extLst>
          </p:cNvPr>
          <p:cNvSpPr>
            <a:spLocks noGrp="1"/>
          </p:cNvSpPr>
          <p:nvPr>
            <p:ph idx="1"/>
          </p:nvPr>
        </p:nvSpPr>
        <p:spPr>
          <a:xfrm>
            <a:off x="944217" y="936313"/>
            <a:ext cx="10515600" cy="4351338"/>
          </a:xfrm>
          <a:prstGeom prst="rect">
            <a:avLst/>
          </a:prstGeom>
          <a:no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97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01D7-8778-524B-B6EF-CC55E85B56D9}"/>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80AC595-E459-F640-9EB6-554CC8FFDF0D}"/>
              </a:ext>
            </a:extLst>
          </p:cNvPr>
          <p:cNvSpPr>
            <a:spLocks noGrp="1"/>
          </p:cNvSpPr>
          <p:nvPr>
            <p:ph type="body" idx="1"/>
          </p:nvPr>
        </p:nvSpPr>
        <p:spPr>
          <a:xfrm>
            <a:off x="-6350" y="36635"/>
            <a:ext cx="12198349" cy="690087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64DE35C-312F-4D40-B301-0D833F05D5DD}"/>
              </a:ext>
            </a:extLst>
          </p:cNvPr>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4FB8CF5-562F-8B46-AA59-F6B50BAA19E5}"/>
              </a:ext>
            </a:extLst>
          </p:cNvPr>
          <p:cNvSpPr>
            <a:spLocks noGrp="1"/>
          </p:cNvSpPr>
          <p:nvPr>
            <p:ph type="sldNum" sz="quarter" idx="12"/>
          </p:nvPr>
        </p:nvSpPr>
        <p:spPr>
          <a:xfrm>
            <a:off x="9233452" y="144395"/>
            <a:ext cx="2743200" cy="365125"/>
          </a:xfrm>
          <a:prstGeom prst="rect">
            <a:avLst/>
          </a:prstGeom>
        </p:spPr>
        <p:txBody>
          <a:bodyPr/>
          <a:lstStyle/>
          <a:p>
            <a:fld id="{2C1C5425-CD80-DD45-9D5A-EE50496BC729}" type="slidenum">
              <a:rPr lang="en-US" smtClean="0"/>
              <a:t>‹#›</a:t>
            </a:fld>
            <a:endParaRPr lang="en-US"/>
          </a:p>
        </p:txBody>
      </p:sp>
      <p:pic>
        <p:nvPicPr>
          <p:cNvPr id="8" name="Picture 7">
            <a:extLst>
              <a:ext uri="{FF2B5EF4-FFF2-40B4-BE49-F238E27FC236}">
                <a16:creationId xmlns:a16="http://schemas.microsoft.com/office/drawing/2014/main" id="{A4E146CA-BD7B-0049-AE5C-CC91A0FEF689}"/>
              </a:ext>
            </a:extLst>
          </p:cNvPr>
          <p:cNvPicPr>
            <a:picLocks noChangeAspect="1"/>
          </p:cNvPicPr>
          <p:nvPr userDrawn="1"/>
        </p:nvPicPr>
        <p:blipFill>
          <a:blip r:embed="rId2"/>
          <a:stretch>
            <a:fillRect/>
          </a:stretch>
        </p:blipFill>
        <p:spPr>
          <a:xfrm>
            <a:off x="1" y="119824"/>
            <a:ext cx="805396" cy="608841"/>
          </a:xfrm>
          <a:prstGeom prst="rect">
            <a:avLst/>
          </a:prstGeom>
        </p:spPr>
      </p:pic>
      <p:sp>
        <p:nvSpPr>
          <p:cNvPr id="9" name="Rectangle 8">
            <a:extLst>
              <a:ext uri="{FF2B5EF4-FFF2-40B4-BE49-F238E27FC236}">
                <a16:creationId xmlns:a16="http://schemas.microsoft.com/office/drawing/2014/main" id="{85CC4E35-2E66-FD4B-85F7-4E6CF93C85AE}"/>
              </a:ext>
            </a:extLst>
          </p:cNvPr>
          <p:cNvSpPr/>
          <p:nvPr userDrawn="1"/>
        </p:nvSpPr>
        <p:spPr>
          <a:xfrm>
            <a:off x="-6349" y="6492874"/>
            <a:ext cx="12192000" cy="3651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aseline="0" dirty="0">
                <a:solidFill>
                  <a:schemeClr val="accent4">
                    <a:lumMod val="20000"/>
                    <a:lumOff val="80000"/>
                  </a:schemeClr>
                </a:solidFill>
                <a:latin typeface="Consolas" panose="020B0609020204030204" pitchFamily="49" charset="0"/>
              </a:rPr>
              <a:t>techupskills.com </a:t>
            </a:r>
            <a:r>
              <a:rPr lang="en-US" sz="1200" baseline="0" dirty="0">
                <a:solidFill>
                  <a:schemeClr val="bg1"/>
                </a:solidFill>
                <a:latin typeface="Consolas" panose="020B0609020204030204" pitchFamily="49" charset="0"/>
              </a:rPr>
              <a:t>|</a:t>
            </a:r>
            <a:r>
              <a:rPr lang="en-US" sz="1200" baseline="0" dirty="0">
                <a:solidFill>
                  <a:schemeClr val="accent4">
                    <a:lumMod val="20000"/>
                    <a:lumOff val="80000"/>
                  </a:schemeClr>
                </a:solidFill>
                <a:latin typeface="Consolas" panose="020B0609020204030204" pitchFamily="49" charset="0"/>
              </a:rPr>
              <a:t>  </a:t>
            </a:r>
            <a:r>
              <a:rPr lang="en-US" sz="1200" baseline="0" dirty="0" err="1">
                <a:solidFill>
                  <a:schemeClr val="accent4">
                    <a:lumMod val="20000"/>
                    <a:lumOff val="80000"/>
                  </a:schemeClr>
                </a:solidFill>
                <a:latin typeface="Consolas" panose="020B0609020204030204" pitchFamily="49" charset="0"/>
              </a:rPr>
              <a:t>techskillstransformations.com</a:t>
            </a:r>
            <a:endParaRPr lang="en-US" sz="1200" baseline="0" dirty="0">
              <a:solidFill>
                <a:schemeClr val="accent4">
                  <a:lumMod val="20000"/>
                  <a:lumOff val="80000"/>
                </a:schemeClr>
              </a:solidFill>
              <a:latin typeface="Consolas" panose="020B0609020204030204" pitchFamily="49" charset="0"/>
            </a:endParaRPr>
          </a:p>
        </p:txBody>
      </p:sp>
      <p:sp>
        <p:nvSpPr>
          <p:cNvPr id="10" name="Date Placeholder 3">
            <a:extLst>
              <a:ext uri="{FF2B5EF4-FFF2-40B4-BE49-F238E27FC236}">
                <a16:creationId xmlns:a16="http://schemas.microsoft.com/office/drawing/2014/main" id="{9C50CA83-A34F-1349-B10E-B12BF0FA850E}"/>
              </a:ext>
            </a:extLst>
          </p:cNvPr>
          <p:cNvSpPr txBox="1">
            <a:spLocks/>
          </p:cNvSpPr>
          <p:nvPr userDrawn="1"/>
        </p:nvSpPr>
        <p:spPr>
          <a:xfrm>
            <a:off x="402697" y="6456239"/>
            <a:ext cx="2743200" cy="365125"/>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kern="1200">
                <a:solidFill>
                  <a:schemeClr val="tx1">
                    <a:tint val="75000"/>
                  </a:schemeClr>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r>
              <a:rPr lang="en-US" sz="1200" baseline="0" dirty="0">
                <a:solidFill>
                  <a:schemeClr val="bg1"/>
                </a:solidFill>
                <a:latin typeface="Arial Rounded MT Bold" panose="020F0704030504030204" pitchFamily="34" charset="77"/>
              </a:rPr>
              <a:t>@</a:t>
            </a:r>
            <a:r>
              <a:rPr lang="en-US" sz="1200" baseline="0" dirty="0" err="1">
                <a:solidFill>
                  <a:schemeClr val="bg1"/>
                </a:solidFill>
                <a:latin typeface="Arial Rounded MT Bold" panose="020F0704030504030204" pitchFamily="34" charset="77"/>
              </a:rPr>
              <a:t>techupskills</a:t>
            </a:r>
            <a:endParaRPr lang="en-US" sz="1200" baseline="0" dirty="0">
              <a:solidFill>
                <a:schemeClr val="bg1"/>
              </a:solidFill>
              <a:latin typeface="Arial Rounded MT Bold" panose="020F0704030504030204" pitchFamily="34" charset="77"/>
            </a:endParaRPr>
          </a:p>
        </p:txBody>
      </p:sp>
      <p:sp>
        <p:nvSpPr>
          <p:cNvPr id="12" name="TextBox 11">
            <a:extLst>
              <a:ext uri="{FF2B5EF4-FFF2-40B4-BE49-F238E27FC236}">
                <a16:creationId xmlns:a16="http://schemas.microsoft.com/office/drawing/2014/main" id="{39916AA0-ABFC-3E4E-944B-47CAEF6BF670}"/>
              </a:ext>
            </a:extLst>
          </p:cNvPr>
          <p:cNvSpPr txBox="1"/>
          <p:nvPr userDrawn="1"/>
        </p:nvSpPr>
        <p:spPr>
          <a:xfrm>
            <a:off x="9435547" y="6481113"/>
            <a:ext cx="2142147" cy="246221"/>
          </a:xfrm>
          <a:prstGeom prst="rect">
            <a:avLst/>
          </a:prstGeom>
          <a:solidFill>
            <a:schemeClr val="tx1"/>
          </a:solidFill>
        </p:spPr>
        <p:txBody>
          <a:bodyPr wrap="square" rtlCol="0">
            <a:spAutoFit/>
          </a:bodyPr>
          <a:lstStyle/>
          <a:p>
            <a:r>
              <a:rPr lang="en-US" sz="1000" dirty="0">
                <a:solidFill>
                  <a:schemeClr val="bg1"/>
                </a:solidFill>
              </a:rPr>
              <a:t>© 2025 Brent C. Laster &amp;</a:t>
            </a:r>
          </a:p>
        </p:txBody>
      </p:sp>
      <p:pic>
        <p:nvPicPr>
          <p:cNvPr id="7" name="Picture 6">
            <a:extLst>
              <a:ext uri="{FF2B5EF4-FFF2-40B4-BE49-F238E27FC236}">
                <a16:creationId xmlns:a16="http://schemas.microsoft.com/office/drawing/2014/main" id="{DAAD4025-E9EF-B44A-8584-22B573177D42}"/>
              </a:ext>
            </a:extLst>
          </p:cNvPr>
          <p:cNvPicPr>
            <a:picLocks noChangeAspect="1"/>
          </p:cNvPicPr>
          <p:nvPr userDrawn="1"/>
        </p:nvPicPr>
        <p:blipFill>
          <a:blip r:embed="rId3"/>
          <a:stretch>
            <a:fillRect/>
          </a:stretch>
        </p:blipFill>
        <p:spPr>
          <a:xfrm>
            <a:off x="8534401" y="6456239"/>
            <a:ext cx="3442251" cy="365127"/>
          </a:xfrm>
          <a:prstGeom prst="rect">
            <a:avLst/>
          </a:prstGeom>
        </p:spPr>
      </p:pic>
    </p:spTree>
    <p:extLst>
      <p:ext uri="{BB962C8B-B14F-4D97-AF65-F5344CB8AC3E}">
        <p14:creationId xmlns:p14="http://schemas.microsoft.com/office/powerpoint/2010/main" val="331164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6A157A-951D-6241-BA46-26919E038295}"/>
              </a:ext>
            </a:extLst>
          </p:cNvPr>
          <p:cNvSpPr>
            <a:spLocks noGrp="1"/>
          </p:cNvSpPr>
          <p:nvPr>
            <p:ph type="body" idx="1"/>
          </p:nvPr>
        </p:nvSpPr>
        <p:spPr>
          <a:xfrm>
            <a:off x="0" y="90762"/>
            <a:ext cx="12192000" cy="6767238"/>
          </a:xfrm>
          <a:prstGeom prst="rect">
            <a:avLst/>
          </a:prstGeom>
          <a:blipFill>
            <a:blip r:embed="rId12"/>
            <a:stretch>
              <a:fillRect/>
            </a:stretch>
          </a:blipFill>
        </p:spPr>
        <p:txBody>
          <a:bodyPr vert="horz" lIns="91440" tIns="45720" rIns="91440" bIns="45720" rtlCol="0">
            <a:normAutofit/>
          </a:bodyPr>
          <a:lstStyle/>
          <a:p>
            <a:pPr lvl="0"/>
            <a:endParaRPr lang="en-US" dirty="0"/>
          </a:p>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8C84F870-C1E6-D440-AFA8-3F48B28AFD4C}"/>
              </a:ext>
            </a:extLst>
          </p:cNvPr>
          <p:cNvSpPr>
            <a:spLocks noGrp="1"/>
          </p:cNvSpPr>
          <p:nvPr>
            <p:ph type="title"/>
          </p:nvPr>
        </p:nvSpPr>
        <p:spPr>
          <a:xfrm>
            <a:off x="805396" y="49431"/>
            <a:ext cx="11346848" cy="687619"/>
          </a:xfrm>
          <a:prstGeom prst="rect">
            <a:avLst/>
          </a:prstGeom>
        </p:spPr>
        <p:txBody>
          <a:bodyPr vert="horz" lIns="91440" tIns="45720" rIns="91440" bIns="45720" rtlCol="0" anchor="ctr">
            <a:normAutofit/>
          </a:bodyPr>
          <a:lstStyle/>
          <a:p>
            <a:pPr marL="0" marR="0" lvl="0" indent="0" algn="l" rtl="0">
              <a:spcBef>
                <a:spcPts val="0"/>
              </a:spcBef>
              <a:spcAft>
                <a:spcPts val="0"/>
              </a:spcAft>
              <a:buNone/>
            </a:pPr>
            <a:r>
              <a:rPr lang="en-US" sz="3200" b="1" i="0" u="none" strike="noStrike" cap="none" dirty="0">
                <a:solidFill>
                  <a:srgbClr val="003366"/>
                </a:solidFill>
                <a:latin typeface="Poppins"/>
                <a:ea typeface="Poppins"/>
                <a:cs typeface="Poppins"/>
                <a:sym typeface="Poppins"/>
              </a:rPr>
              <a:t>Slide Title</a:t>
            </a:r>
            <a:endParaRPr lang="en-US" dirty="0"/>
          </a:p>
        </p:txBody>
      </p:sp>
      <p:sp>
        <p:nvSpPr>
          <p:cNvPr id="7" name="Rectangle 6">
            <a:extLst>
              <a:ext uri="{FF2B5EF4-FFF2-40B4-BE49-F238E27FC236}">
                <a16:creationId xmlns:a16="http://schemas.microsoft.com/office/drawing/2014/main" id="{6F4FDA5E-04CE-6B42-A3C1-3304024872A6}"/>
              </a:ext>
            </a:extLst>
          </p:cNvPr>
          <p:cNvSpPr/>
          <p:nvPr userDrawn="1"/>
        </p:nvSpPr>
        <p:spPr>
          <a:xfrm>
            <a:off x="-38288" y="6452187"/>
            <a:ext cx="12192000" cy="33635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baseline="0" dirty="0">
              <a:solidFill>
                <a:schemeClr val="accent4">
                  <a:lumMod val="20000"/>
                  <a:lumOff val="80000"/>
                </a:schemeClr>
              </a:solidFill>
              <a:latin typeface="Consolas" panose="020B0609020204030204" pitchFamily="49" charset="0"/>
            </a:endParaRPr>
          </a:p>
          <a:p>
            <a:pPr algn="ctr"/>
            <a:r>
              <a:rPr lang="en-US" sz="1200" b="1" baseline="0" dirty="0" err="1">
                <a:solidFill>
                  <a:srgbClr val="0070C0"/>
                </a:solidFill>
                <a:latin typeface="Consolas" panose="020B0609020204030204" pitchFamily="49" charset="0"/>
              </a:rPr>
              <a:t>getskillsnow.com</a:t>
            </a:r>
            <a:r>
              <a:rPr lang="en-US" sz="1200" b="1" baseline="0" dirty="0">
                <a:solidFill>
                  <a:srgbClr val="0070C0"/>
                </a:solidFill>
                <a:latin typeface="Consolas" panose="020B0609020204030204" pitchFamily="49" charset="0"/>
              </a:rPr>
              <a:t> | techskillstransformations.com</a:t>
            </a:r>
          </a:p>
          <a:p>
            <a:pPr algn="ctr"/>
            <a:endParaRPr lang="en-US" sz="1200" baseline="0" dirty="0">
              <a:solidFill>
                <a:schemeClr val="accent4">
                  <a:lumMod val="20000"/>
                  <a:lumOff val="80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E685E45D-7B95-F34C-922E-CD512986D553}"/>
              </a:ext>
            </a:extLst>
          </p:cNvPr>
          <p:cNvSpPr txBox="1"/>
          <p:nvPr userDrawn="1"/>
        </p:nvSpPr>
        <p:spPr>
          <a:xfrm>
            <a:off x="9731928" y="6422324"/>
            <a:ext cx="2252869" cy="246221"/>
          </a:xfrm>
          <a:prstGeom prst="rect">
            <a:avLst/>
          </a:prstGeom>
          <a:noFill/>
        </p:spPr>
        <p:txBody>
          <a:bodyPr wrap="square" rtlCol="0">
            <a:spAutoFit/>
          </a:bodyPr>
          <a:lstStyle/>
          <a:p>
            <a:r>
              <a:rPr lang="en-US" sz="1000" baseline="0" dirty="0">
                <a:solidFill>
                  <a:schemeClr val="tx1"/>
                </a:solidFill>
              </a:rPr>
              <a:t>© 2026 Brent C. Laster &amp; </a:t>
            </a:r>
          </a:p>
        </p:txBody>
      </p:sp>
      <p:sp>
        <p:nvSpPr>
          <p:cNvPr id="10" name="Date Placeholder 3">
            <a:extLst>
              <a:ext uri="{FF2B5EF4-FFF2-40B4-BE49-F238E27FC236}">
                <a16:creationId xmlns:a16="http://schemas.microsoft.com/office/drawing/2014/main" id="{075F918A-108F-8345-B3C6-704523C1A92D}"/>
              </a:ext>
            </a:extLst>
          </p:cNvPr>
          <p:cNvSpPr txBox="1">
            <a:spLocks/>
          </p:cNvSpPr>
          <p:nvPr userDrawn="1"/>
        </p:nvSpPr>
        <p:spPr>
          <a:xfrm>
            <a:off x="503583" y="6551446"/>
            <a:ext cx="2743200" cy="172690"/>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kern="1200">
                <a:solidFill>
                  <a:schemeClr val="tx1">
                    <a:tint val="75000"/>
                  </a:schemeClr>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r>
              <a:rPr lang="en-US" sz="1200" i="1" baseline="0" dirty="0">
                <a:solidFill>
                  <a:schemeClr val="tx1"/>
                </a:solidFill>
                <a:latin typeface="Arial Rounded MT Bold" panose="020F0704030504030204" pitchFamily="34" charset="77"/>
              </a:rPr>
              <a:t>@techupskills</a:t>
            </a:r>
          </a:p>
        </p:txBody>
      </p:sp>
      <p:pic>
        <p:nvPicPr>
          <p:cNvPr id="11" name="Picture 10">
            <a:extLst>
              <a:ext uri="{FF2B5EF4-FFF2-40B4-BE49-F238E27FC236}">
                <a16:creationId xmlns:a16="http://schemas.microsoft.com/office/drawing/2014/main" id="{3BDE2AB4-6E56-F34C-B480-2C330D43EA1C}"/>
              </a:ext>
            </a:extLst>
          </p:cNvPr>
          <p:cNvPicPr>
            <a:picLocks noChangeAspect="1"/>
          </p:cNvPicPr>
          <p:nvPr userDrawn="1"/>
        </p:nvPicPr>
        <p:blipFill>
          <a:blip r:embed="rId13">
            <a:clrChange>
              <a:clrFrom>
                <a:srgbClr val="011936"/>
              </a:clrFrom>
              <a:clrTo>
                <a:srgbClr val="011936">
                  <a:alpha val="0"/>
                </a:srgbClr>
              </a:clrTo>
            </a:clrChange>
          </a:blip>
          <a:stretch>
            <a:fillRect/>
          </a:stretch>
        </p:blipFill>
        <p:spPr>
          <a:xfrm>
            <a:off x="1" y="118270"/>
            <a:ext cx="805396" cy="608841"/>
          </a:xfrm>
          <a:prstGeom prst="rect">
            <a:avLst/>
          </a:prstGeom>
          <a:solidFill>
            <a:schemeClr val="bg1"/>
          </a:solidFill>
        </p:spPr>
      </p:pic>
      <p:pic>
        <p:nvPicPr>
          <p:cNvPr id="12" name="Picture 11">
            <a:extLst>
              <a:ext uri="{FF2B5EF4-FFF2-40B4-BE49-F238E27FC236}">
                <a16:creationId xmlns:a16="http://schemas.microsoft.com/office/drawing/2014/main" id="{0FC3BA2D-0AF4-4244-B4E5-52AD6249F917}"/>
              </a:ext>
            </a:extLst>
          </p:cNvPr>
          <p:cNvPicPr>
            <a:picLocks noChangeAspect="1"/>
          </p:cNvPicPr>
          <p:nvPr userDrawn="1"/>
        </p:nvPicPr>
        <p:blipFill>
          <a:blip r:embed="rId14"/>
          <a:stretch>
            <a:fillRect/>
          </a:stretch>
        </p:blipFill>
        <p:spPr>
          <a:xfrm>
            <a:off x="9032091" y="6434875"/>
            <a:ext cx="3140765" cy="336355"/>
          </a:xfrm>
          <a:prstGeom prst="rect">
            <a:avLst/>
          </a:prstGeom>
        </p:spPr>
      </p:pic>
      <p:sp>
        <p:nvSpPr>
          <p:cNvPr id="13" name="Rectangle 12">
            <a:extLst>
              <a:ext uri="{FF2B5EF4-FFF2-40B4-BE49-F238E27FC236}">
                <a16:creationId xmlns:a16="http://schemas.microsoft.com/office/drawing/2014/main" id="{8AD2E128-FED2-5B4B-B513-E85C03C1BB85}"/>
              </a:ext>
            </a:extLst>
          </p:cNvPr>
          <p:cNvSpPr/>
          <p:nvPr userDrawn="1"/>
        </p:nvSpPr>
        <p:spPr>
          <a:xfrm>
            <a:off x="11356916" y="50475"/>
            <a:ext cx="49725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1284E9-94DB-4DD1-A409-7E35AAE7ECDF}" type="slidenum">
              <a:rPr kumimoji="0" lang="en-US" sz="2000" b="0" i="0" u="none" strike="noStrike" kern="1200" cap="none" spc="0" normalizeH="0" baseline="0" noProof="0" smtClean="0">
                <a:ln>
                  <a:noFill/>
                </a:ln>
                <a:solidFill>
                  <a:schemeClr val="tx1"/>
                </a:solidFill>
                <a:effectLst/>
                <a:uLnTx/>
                <a:uFillTx/>
                <a:latin typeface="Arial"/>
                <a:ea typeface="ＭＳ Ｐゴシック" pitchFamily="34"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chemeClr val="tx1"/>
              </a:solidFill>
              <a:effectLst/>
              <a:uLnTx/>
              <a:uFillTx/>
              <a:latin typeface="Arial"/>
              <a:ea typeface="ＭＳ Ｐゴシック" pitchFamily="34" charset="-128"/>
              <a:cs typeface="+mn-cs"/>
            </a:endParaRPr>
          </a:p>
        </p:txBody>
      </p:sp>
      <p:cxnSp>
        <p:nvCxnSpPr>
          <p:cNvPr id="6" name="Straight Connector 5">
            <a:extLst>
              <a:ext uri="{FF2B5EF4-FFF2-40B4-BE49-F238E27FC236}">
                <a16:creationId xmlns:a16="http://schemas.microsoft.com/office/drawing/2014/main" id="{0596A077-1177-F8B5-F75F-71B1A4F06E07}"/>
              </a:ext>
            </a:extLst>
          </p:cNvPr>
          <p:cNvCxnSpPr/>
          <p:nvPr userDrawn="1"/>
        </p:nvCxnSpPr>
        <p:spPr>
          <a:xfrm>
            <a:off x="261257" y="6422324"/>
            <a:ext cx="11592911" cy="0"/>
          </a:xfrm>
          <a:prstGeom prst="line">
            <a:avLst/>
          </a:prstGeom>
          <a:ln w="25400">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0338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Lst>
  <p:txStyles>
    <p:titleStyle>
      <a:lvl1pPr marL="0" marR="0" indent="0" algn="l" defTabSz="914400" rtl="0" eaLnBrk="1" latinLnBrk="0" hangingPunct="1">
        <a:lnSpc>
          <a:spcPct val="90000"/>
        </a:lnSpc>
        <a:spcBef>
          <a:spcPts val="0"/>
        </a:spcBef>
        <a:spcAft>
          <a:spcPts val="0"/>
        </a:spcAft>
        <a:buNone/>
        <a:defRPr sz="3200" kern="1200" baseline="0">
          <a:solidFill>
            <a:srgbClr val="0053C3"/>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ollama/" TargetMode="External"/><Relationship Id="rId2" Type="http://schemas.openxmlformats.org/officeDocument/2006/relationships/hyperlink" Target="https://ollama.com/" TargetMode="Externa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ollama.com/library" TargetMode="Externa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killrepos/rag" TargetMode="Externa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7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5.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slideLayout" Target="../slideLayouts/slideLayout7.xml"/><Relationship Id="rId7" Type="http://schemas.openxmlformats.org/officeDocument/2006/relationships/image" Target="../media/image9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png"/><Relationship Id="rId9" Type="http://schemas.openxmlformats.org/officeDocument/2006/relationships/image" Target="../media/image9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hyperlink" Target="mailto:info@getskillsnow.com" TargetMode="External"/><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 Id="rId1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sv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svg"/><Relationship Id="rId18" Type="http://schemas.openxmlformats.org/officeDocument/2006/relationships/image" Target="../media/image12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20.svg"/><Relationship Id="rId2" Type="http://schemas.openxmlformats.org/officeDocument/2006/relationships/image" Target="../media/image95.png"/><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png"/><Relationship Id="rId15" Type="http://schemas.openxmlformats.org/officeDocument/2006/relationships/image" Target="../media/image118.svg"/><Relationship Id="rId10" Type="http://schemas.openxmlformats.org/officeDocument/2006/relationships/image" Target="../media/image103.png"/><Relationship Id="rId19" Type="http://schemas.openxmlformats.org/officeDocument/2006/relationships/image" Target="../media/image12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27.png"/><Relationship Id="rId4" Type="http://schemas.microsoft.com/office/2007/relationships/hdphoto" Target="../media/hdphoto3.wdp"/></Relationships>
</file>

<file path=ppt/slides/_rels/slide5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2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58.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49.pn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41.png"/><Relationship Id="rId7"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167.png"/><Relationship Id="rId4" Type="http://schemas.openxmlformats.org/officeDocument/2006/relationships/image" Target="../media/image166.png"/></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2.png"/><Relationship Id="rId7" Type="http://schemas.openxmlformats.org/officeDocument/2006/relationships/image" Target="../media/image17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3.jpeg"/><Relationship Id="rId4" Type="http://schemas.openxmlformats.org/officeDocument/2006/relationships/image" Target="../media/image173.jpeg"/></Relationships>
</file>

<file path=ppt/slides/_rels/slide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36DAF-BCFD-4CD5-8AC7-A341B075B068}"/>
              </a:ext>
            </a:extLst>
          </p:cNvPr>
          <p:cNvSpPr>
            <a:spLocks noGrp="1"/>
          </p:cNvSpPr>
          <p:nvPr>
            <p:ph type="title"/>
          </p:nvPr>
        </p:nvSpPr>
        <p:spPr/>
        <p:txBody>
          <a:bodyPr>
            <a:normAutofit fontScale="90000"/>
          </a:bodyPr>
          <a:lstStyle/>
          <a:p>
            <a:pPr algn="ct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Version 2.0</a:t>
            </a:r>
            <a:br>
              <a:rPr lang="en-US" dirty="0"/>
            </a:br>
            <a:r>
              <a:rPr lang="en-US" dirty="0"/>
              <a:t>12/28/25</a:t>
            </a:r>
          </a:p>
        </p:txBody>
      </p:sp>
    </p:spTree>
    <p:extLst>
      <p:ext uri="{BB962C8B-B14F-4D97-AF65-F5344CB8AC3E}">
        <p14:creationId xmlns:p14="http://schemas.microsoft.com/office/powerpoint/2010/main" val="3865718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16"/>
          <p:cNvSpPr txBox="1"/>
          <p:nvPr/>
        </p:nvSpPr>
        <p:spPr>
          <a:xfrm>
            <a:off x="3333750" y="5102051"/>
            <a:ext cx="5825987" cy="34624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1" i="0" u="none" strike="noStrike" cap="none" dirty="0">
                <a:solidFill>
                  <a:srgbClr val="64748B"/>
                </a:solidFill>
                <a:latin typeface="Lato"/>
                <a:ea typeface="Lato"/>
                <a:cs typeface="Lato"/>
                <a:sym typeface="Lato"/>
              </a:rPr>
              <a:t>Winner: RAG</a:t>
            </a:r>
            <a:r>
              <a:rPr lang="en-US" sz="1500" b="0" i="0" u="none" strike="noStrike" cap="none" dirty="0">
                <a:solidFill>
                  <a:srgbClr val="64748B"/>
                </a:solidFill>
                <a:latin typeface="Lato"/>
                <a:ea typeface="Lato"/>
                <a:cs typeface="Lato"/>
                <a:sym typeface="Lato"/>
              </a:rPr>
              <a:t> – Update knowledge in milliseconds, not months.</a:t>
            </a:r>
            <a:endParaRPr dirty="0"/>
          </a:p>
        </p:txBody>
      </p:sp>
      <p:graphicFrame>
        <p:nvGraphicFramePr>
          <p:cNvPr id="126" name="Google Shape;126;p16"/>
          <p:cNvGraphicFramePr/>
          <p:nvPr/>
        </p:nvGraphicFramePr>
        <p:xfrm>
          <a:off x="571500" y="2271712"/>
          <a:ext cx="11049000" cy="2552700"/>
        </p:xfrm>
        <a:graphic>
          <a:graphicData uri="http://schemas.openxmlformats.org/drawingml/2006/table">
            <a:tbl>
              <a:tblPr firstRow="1" bandRow="1">
                <a:noFill/>
              </a:tblPr>
              <a:tblGrid>
                <a:gridCol w="2762250">
                  <a:extLst>
                    <a:ext uri="{9D8B030D-6E8A-4147-A177-3AD203B41FA5}">
                      <a16:colId xmlns:a16="http://schemas.microsoft.com/office/drawing/2014/main" val="20000"/>
                    </a:ext>
                  </a:extLst>
                </a:gridCol>
                <a:gridCol w="3867150">
                  <a:extLst>
                    <a:ext uri="{9D8B030D-6E8A-4147-A177-3AD203B41FA5}">
                      <a16:colId xmlns:a16="http://schemas.microsoft.com/office/drawing/2014/main" val="20001"/>
                    </a:ext>
                  </a:extLst>
                </a:gridCol>
                <a:gridCol w="4419600">
                  <a:extLst>
                    <a:ext uri="{9D8B030D-6E8A-4147-A177-3AD203B41FA5}">
                      <a16:colId xmlns:a16="http://schemas.microsoft.com/office/drawing/2014/main" val="20002"/>
                    </a:ext>
                  </a:extLst>
                </a:gridCol>
              </a:tblGrid>
              <a:tr h="638175">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Approach</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Pros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Cons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extLst>
                  <a:ext uri="{0D108BD9-81ED-4DB2-BD59-A6C34878D82A}">
                    <a16:rowId xmlns:a16="http://schemas.microsoft.com/office/drawing/2014/main" val="10000"/>
                  </a:ext>
                </a:extLst>
              </a:tr>
              <a:tr h="638175">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Fine-tuning</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Permanent knowledge absorption</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Expensive, slow, requires deep expertise</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38175">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Retraining</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Full structural integration</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Extreme cost, impractical for dynamic data</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38175">
                <a:tc>
                  <a:txBody>
                    <a:bodyPr/>
                    <a:lstStyle/>
                    <a:p>
                      <a:pPr marL="0" marR="0" lvl="0" indent="0" algn="l" rtl="0">
                        <a:spcBef>
                          <a:spcPts val="0"/>
                        </a:spcBef>
                        <a:spcAft>
                          <a:spcPts val="0"/>
                        </a:spcAft>
                        <a:buNone/>
                      </a:pPr>
                      <a:r>
                        <a:rPr lang="en-US" sz="1500" b="1" i="0" u="none" strike="noStrike" cap="none">
                          <a:solidFill>
                            <a:srgbClr val="00A79D"/>
                          </a:solidFill>
                          <a:latin typeface="Lato"/>
                          <a:ea typeface="Lato"/>
                          <a:cs typeface="Lato"/>
                          <a:sym typeface="Lato"/>
                        </a:rPr>
                        <a:t>RAG</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FDFA"/>
                    </a:solidFill>
                  </a:tcPr>
                </a:tc>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Fast, cheap, dynamic</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FDFA"/>
                    </a:solidFill>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Requires a separate retrieval system</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FDFA"/>
                    </a:solidFill>
                  </a:tcPr>
                </a:tc>
                <a:extLst>
                  <a:ext uri="{0D108BD9-81ED-4DB2-BD59-A6C34878D82A}">
                    <a16:rowId xmlns:a16="http://schemas.microsoft.com/office/drawing/2014/main" val="10003"/>
                  </a:ext>
                </a:extLst>
              </a:tr>
            </a:tbl>
          </a:graphicData>
        </a:graphic>
      </p:graphicFrame>
      <p:sp>
        <p:nvSpPr>
          <p:cNvPr id="127" name="Google Shape;127;p16"/>
          <p:cNvSpPr/>
          <p:nvPr/>
        </p:nvSpPr>
        <p:spPr>
          <a:xfrm>
            <a:off x="571500" y="2895600"/>
            <a:ext cx="27622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8" name="Google Shape;128;p16"/>
          <p:cNvSpPr/>
          <p:nvPr/>
        </p:nvSpPr>
        <p:spPr>
          <a:xfrm>
            <a:off x="3333750" y="2895600"/>
            <a:ext cx="38671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9" name="Google Shape;129;p16"/>
          <p:cNvSpPr/>
          <p:nvPr/>
        </p:nvSpPr>
        <p:spPr>
          <a:xfrm>
            <a:off x="7200900" y="2895600"/>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0" name="Google Shape;130;p16"/>
          <p:cNvSpPr/>
          <p:nvPr/>
        </p:nvSpPr>
        <p:spPr>
          <a:xfrm>
            <a:off x="571500" y="3533775"/>
            <a:ext cx="27622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1" name="Google Shape;131;p16"/>
          <p:cNvSpPr/>
          <p:nvPr/>
        </p:nvSpPr>
        <p:spPr>
          <a:xfrm>
            <a:off x="3333750" y="3533775"/>
            <a:ext cx="38671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2" name="Google Shape;132;p16"/>
          <p:cNvSpPr/>
          <p:nvPr/>
        </p:nvSpPr>
        <p:spPr>
          <a:xfrm>
            <a:off x="7200900" y="3533775"/>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3" name="Google Shape;133;p16"/>
          <p:cNvSpPr/>
          <p:nvPr/>
        </p:nvSpPr>
        <p:spPr>
          <a:xfrm>
            <a:off x="571500" y="4171950"/>
            <a:ext cx="27622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4" name="Google Shape;134;p16"/>
          <p:cNvSpPr/>
          <p:nvPr/>
        </p:nvSpPr>
        <p:spPr>
          <a:xfrm>
            <a:off x="3333750" y="4171950"/>
            <a:ext cx="38671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5" name="Google Shape;135;p16"/>
          <p:cNvSpPr/>
          <p:nvPr/>
        </p:nvSpPr>
        <p:spPr>
          <a:xfrm>
            <a:off x="7200900" y="4171950"/>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6" name="Google Shape;136;p16"/>
          <p:cNvSpPr/>
          <p:nvPr/>
        </p:nvSpPr>
        <p:spPr>
          <a:xfrm>
            <a:off x="571500" y="4810125"/>
            <a:ext cx="27622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7" name="Google Shape;137;p16"/>
          <p:cNvSpPr/>
          <p:nvPr/>
        </p:nvSpPr>
        <p:spPr>
          <a:xfrm>
            <a:off x="3333750" y="4810125"/>
            <a:ext cx="38671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8" name="Google Shape;138;p16"/>
          <p:cNvSpPr/>
          <p:nvPr/>
        </p:nvSpPr>
        <p:spPr>
          <a:xfrm>
            <a:off x="7200900" y="4810125"/>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9" name="Google Shape;139;p16"/>
          <p:cNvSpPr txBox="1"/>
          <p:nvPr/>
        </p:nvSpPr>
        <p:spPr>
          <a:xfrm>
            <a:off x="770283" y="187187"/>
            <a:ext cx="11601450"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dirty="0">
                <a:solidFill>
                  <a:srgbClr val="003366"/>
                </a:solidFill>
                <a:latin typeface="Poppins"/>
                <a:ea typeface="Poppins"/>
                <a:cs typeface="Poppins"/>
                <a:sym typeface="Poppins"/>
              </a:rPr>
              <a:t>Possible Solutions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17"/>
          <p:cNvSpPr txBox="1"/>
          <p:nvPr/>
        </p:nvSpPr>
        <p:spPr>
          <a:xfrm>
            <a:off x="3545681" y="2386012"/>
            <a:ext cx="5100637" cy="8572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500" b="1" i="0" u="none" strike="noStrike" cap="none">
                <a:solidFill>
                  <a:srgbClr val="003366"/>
                </a:solidFill>
                <a:latin typeface="Poppins"/>
                <a:ea typeface="Poppins"/>
                <a:cs typeface="Poppins"/>
                <a:sym typeface="Poppins"/>
              </a:rPr>
              <a:t>What is RAG?</a:t>
            </a:r>
            <a:endParaRPr/>
          </a:p>
        </p:txBody>
      </p:sp>
      <p:sp>
        <p:nvSpPr>
          <p:cNvPr id="146" name="Google Shape;146;p17"/>
          <p:cNvSpPr/>
          <p:nvPr/>
        </p:nvSpPr>
        <p:spPr>
          <a:xfrm>
            <a:off x="5524500" y="3529012"/>
            <a:ext cx="1143000" cy="57150"/>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7" name="Google Shape;147;p17"/>
          <p:cNvSpPr txBox="1"/>
          <p:nvPr/>
        </p:nvSpPr>
        <p:spPr>
          <a:xfrm>
            <a:off x="3545681" y="3871912"/>
            <a:ext cx="5100637" cy="45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Retrieve + Augment + Generate</a:t>
            </a:r>
            <a:endParaRPr/>
          </a:p>
        </p:txBody>
      </p:sp>
      <p:sp>
        <p:nvSpPr>
          <p:cNvPr id="6" name="Rectangle 5">
            <a:extLst>
              <a:ext uri="{FF2B5EF4-FFF2-40B4-BE49-F238E27FC236}">
                <a16:creationId xmlns:a16="http://schemas.microsoft.com/office/drawing/2014/main" id="{110A6DE3-C74B-EA54-0927-912840F9A49A}"/>
              </a:ext>
            </a:extLst>
          </p:cNvPr>
          <p:cNvSpPr/>
          <p:nvPr/>
        </p:nvSpPr>
        <p:spPr>
          <a:xfrm>
            <a:off x="0" y="0"/>
            <a:ext cx="12192000" cy="6858000"/>
          </a:xfrm>
          <a:prstGeom prst="rect">
            <a:avLst/>
          </a:prstGeom>
          <a:solidFill>
            <a:srgbClr val="EBE3D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3" name="Google Shape;153;p18" descr="image.png"/>
          <p:cNvPicPr preferRelativeResize="0"/>
          <p:nvPr/>
        </p:nvPicPr>
        <p:blipFill rotWithShape="1">
          <a:blip r:embed="rId3">
            <a:alphaModFix/>
          </a:blip>
          <a:srcRect/>
          <a:stretch/>
        </p:blipFill>
        <p:spPr>
          <a:xfrm>
            <a:off x="571500" y="1785937"/>
            <a:ext cx="4286250" cy="4286250"/>
          </a:xfrm>
          <a:prstGeom prst="rect">
            <a:avLst/>
          </a:prstGeom>
          <a:noFill/>
          <a:ln>
            <a:noFill/>
          </a:ln>
        </p:spPr>
      </p:pic>
      <p:sp>
        <p:nvSpPr>
          <p:cNvPr id="154" name="Google Shape;154;p18"/>
          <p:cNvSpPr txBox="1"/>
          <p:nvPr/>
        </p:nvSpPr>
        <p:spPr>
          <a:xfrm>
            <a:off x="6381750" y="2224087"/>
            <a:ext cx="5500687"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Memorization vs. Reference</a:t>
            </a:r>
            <a:endParaRPr/>
          </a:p>
        </p:txBody>
      </p:sp>
      <p:sp>
        <p:nvSpPr>
          <p:cNvPr id="155" name="Google Shape;155;p18"/>
          <p:cNvSpPr txBox="1"/>
          <p:nvPr/>
        </p:nvSpPr>
        <p:spPr>
          <a:xfrm>
            <a:off x="6381750" y="2824162"/>
            <a:ext cx="5238750" cy="571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Without RAG:</a:t>
            </a:r>
            <a:r>
              <a:rPr lang="en-US" sz="1500" b="0" i="0" u="none" strike="noStrike" cap="none">
                <a:solidFill>
                  <a:srgbClr val="334155"/>
                </a:solidFill>
                <a:latin typeface="Lato"/>
                <a:ea typeface="Lato"/>
                <a:cs typeface="Lato"/>
                <a:sym typeface="Lato"/>
              </a:rPr>
              <a:t> Like taking a test from memory. You can only answer based on what you studied months ago.</a:t>
            </a:r>
            <a:endParaRPr/>
          </a:p>
        </p:txBody>
      </p:sp>
      <p:sp>
        <p:nvSpPr>
          <p:cNvPr id="156" name="Google Shape;156;p18"/>
          <p:cNvSpPr txBox="1"/>
          <p:nvPr/>
        </p:nvSpPr>
        <p:spPr>
          <a:xfrm>
            <a:off x="6381750" y="3538537"/>
            <a:ext cx="5238750" cy="8572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With RAG:</a:t>
            </a:r>
            <a:r>
              <a:rPr lang="en-US" sz="1500" b="0" i="0" u="none" strike="noStrike" cap="none">
                <a:solidFill>
                  <a:srgbClr val="334155"/>
                </a:solidFill>
                <a:latin typeface="Lato"/>
                <a:ea typeface="Lato"/>
                <a:cs typeface="Lato"/>
                <a:sym typeface="Lato"/>
              </a:rPr>
              <a:t> You get to bring your notes to the exam. You look up specific facts when needed and combine them with your existing knowledge.</a:t>
            </a:r>
            <a:endParaRPr/>
          </a:p>
        </p:txBody>
      </p:sp>
      <p:pic>
        <p:nvPicPr>
          <p:cNvPr id="157" name="Google Shape;157;p18" descr="image.png"/>
          <p:cNvPicPr preferRelativeResize="0"/>
          <p:nvPr/>
        </p:nvPicPr>
        <p:blipFill rotWithShape="1">
          <a:blip r:embed="rId4">
            <a:alphaModFix/>
          </a:blip>
          <a:srcRect/>
          <a:stretch/>
        </p:blipFill>
        <p:spPr>
          <a:xfrm>
            <a:off x="6381750" y="4538662"/>
            <a:ext cx="5238750" cy="952500"/>
          </a:xfrm>
          <a:prstGeom prst="rect">
            <a:avLst/>
          </a:prstGeom>
          <a:noFill/>
          <a:ln>
            <a:noFill/>
          </a:ln>
        </p:spPr>
      </p:pic>
      <p:pic>
        <p:nvPicPr>
          <p:cNvPr id="158" name="Google Shape;158;p18" descr="image.png"/>
          <p:cNvPicPr preferRelativeResize="0"/>
          <p:nvPr/>
        </p:nvPicPr>
        <p:blipFill rotWithShape="1">
          <a:blip r:embed="rId5">
            <a:alphaModFix/>
          </a:blip>
          <a:srcRect/>
          <a:stretch/>
        </p:blipFill>
        <p:spPr>
          <a:xfrm>
            <a:off x="571500" y="1785937"/>
            <a:ext cx="4286250" cy="4286250"/>
          </a:xfrm>
          <a:prstGeom prst="rect">
            <a:avLst/>
          </a:prstGeom>
          <a:noFill/>
          <a:ln>
            <a:noFill/>
          </a:ln>
        </p:spPr>
      </p:pic>
      <p:sp>
        <p:nvSpPr>
          <p:cNvPr id="159" name="Google Shape;159;p18"/>
          <p:cNvSpPr txBox="1"/>
          <p:nvPr/>
        </p:nvSpPr>
        <p:spPr>
          <a:xfrm>
            <a:off x="823292" y="166688"/>
            <a:ext cx="11601450"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dirty="0">
                <a:solidFill>
                  <a:srgbClr val="003366"/>
                </a:solidFill>
                <a:latin typeface="Poppins"/>
                <a:ea typeface="Poppins"/>
                <a:cs typeface="Poppins"/>
                <a:sym typeface="Poppins"/>
              </a:rPr>
              <a:t>An "Open-Book Exam"</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5" name="Google Shape;165;p19" descr="image.png"/>
          <p:cNvPicPr preferRelativeResize="0"/>
          <p:nvPr/>
        </p:nvPicPr>
        <p:blipFill rotWithShape="1">
          <a:blip r:embed="rId3">
            <a:alphaModFix/>
          </a:blip>
          <a:srcRect/>
          <a:stretch/>
        </p:blipFill>
        <p:spPr>
          <a:xfrm>
            <a:off x="571500" y="2466975"/>
            <a:ext cx="3492549" cy="2924175"/>
          </a:xfrm>
          <a:prstGeom prst="rect">
            <a:avLst/>
          </a:prstGeom>
          <a:noFill/>
          <a:ln>
            <a:noFill/>
          </a:ln>
        </p:spPr>
      </p:pic>
      <p:pic>
        <p:nvPicPr>
          <p:cNvPr id="166" name="Google Shape;166;p19" descr="image.png"/>
          <p:cNvPicPr preferRelativeResize="0"/>
          <p:nvPr/>
        </p:nvPicPr>
        <p:blipFill rotWithShape="1">
          <a:blip r:embed="rId4">
            <a:alphaModFix/>
          </a:blip>
          <a:srcRect/>
          <a:stretch/>
        </p:blipFill>
        <p:spPr>
          <a:xfrm>
            <a:off x="4349799" y="2466975"/>
            <a:ext cx="3492549" cy="2924175"/>
          </a:xfrm>
          <a:prstGeom prst="rect">
            <a:avLst/>
          </a:prstGeom>
          <a:noFill/>
          <a:ln>
            <a:noFill/>
          </a:ln>
        </p:spPr>
      </p:pic>
      <p:pic>
        <p:nvPicPr>
          <p:cNvPr id="167" name="Google Shape;167;p19" descr="image.png"/>
          <p:cNvPicPr preferRelativeResize="0"/>
          <p:nvPr/>
        </p:nvPicPr>
        <p:blipFill rotWithShape="1">
          <a:blip r:embed="rId5">
            <a:alphaModFix/>
          </a:blip>
          <a:srcRect/>
          <a:stretch/>
        </p:blipFill>
        <p:spPr>
          <a:xfrm>
            <a:off x="8128099" y="2466975"/>
            <a:ext cx="3492549" cy="2924175"/>
          </a:xfrm>
          <a:prstGeom prst="rect">
            <a:avLst/>
          </a:prstGeom>
          <a:noFill/>
          <a:ln>
            <a:noFill/>
          </a:ln>
        </p:spPr>
      </p:pic>
      <p:sp>
        <p:nvSpPr>
          <p:cNvPr id="168" name="Google Shape;168;p19"/>
          <p:cNvSpPr txBox="1"/>
          <p:nvPr/>
        </p:nvSpPr>
        <p:spPr>
          <a:xfrm>
            <a:off x="794225" y="3495675"/>
            <a:ext cx="3047099" cy="45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1. Retrieve</a:t>
            </a:r>
            <a:endParaRPr/>
          </a:p>
        </p:txBody>
      </p:sp>
      <p:sp>
        <p:nvSpPr>
          <p:cNvPr id="169" name="Google Shape;169;p19"/>
          <p:cNvSpPr txBox="1"/>
          <p:nvPr/>
        </p:nvSpPr>
        <p:spPr>
          <a:xfrm>
            <a:off x="866775" y="4095750"/>
            <a:ext cx="2901999" cy="571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a:solidFill>
                  <a:srgbClr val="334155"/>
                </a:solidFill>
                <a:latin typeface="Lato"/>
                <a:ea typeface="Lato"/>
                <a:cs typeface="Lato"/>
                <a:sym typeface="Lato"/>
              </a:rPr>
              <a:t>Search your documents for content related to the user's question.</a:t>
            </a:r>
            <a:endParaRPr/>
          </a:p>
        </p:txBody>
      </p:sp>
      <p:sp>
        <p:nvSpPr>
          <p:cNvPr id="170" name="Google Shape;170;p19"/>
          <p:cNvSpPr txBox="1"/>
          <p:nvPr/>
        </p:nvSpPr>
        <p:spPr>
          <a:xfrm>
            <a:off x="4572524" y="3495675"/>
            <a:ext cx="3047099" cy="45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2. Augment</a:t>
            </a:r>
            <a:endParaRPr/>
          </a:p>
        </p:txBody>
      </p:sp>
      <p:sp>
        <p:nvSpPr>
          <p:cNvPr id="171" name="Google Shape;171;p19"/>
          <p:cNvSpPr txBox="1"/>
          <p:nvPr/>
        </p:nvSpPr>
        <p:spPr>
          <a:xfrm>
            <a:off x="4645074" y="4095750"/>
            <a:ext cx="2901999" cy="571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a:solidFill>
                  <a:srgbClr val="334155"/>
                </a:solidFill>
                <a:latin typeface="Lato"/>
                <a:ea typeface="Lato"/>
                <a:cs typeface="Lato"/>
                <a:sym typeface="Lato"/>
              </a:rPr>
              <a:t>Add that found information into the prompt as "Context".</a:t>
            </a:r>
            <a:endParaRPr/>
          </a:p>
        </p:txBody>
      </p:sp>
      <p:sp>
        <p:nvSpPr>
          <p:cNvPr id="172" name="Google Shape;172;p19"/>
          <p:cNvSpPr txBox="1"/>
          <p:nvPr/>
        </p:nvSpPr>
        <p:spPr>
          <a:xfrm>
            <a:off x="8350824" y="3495675"/>
            <a:ext cx="3047099" cy="45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3. Generate</a:t>
            </a:r>
            <a:endParaRPr/>
          </a:p>
        </p:txBody>
      </p:sp>
      <p:sp>
        <p:nvSpPr>
          <p:cNvPr id="173" name="Google Shape;173;p19"/>
          <p:cNvSpPr txBox="1"/>
          <p:nvPr/>
        </p:nvSpPr>
        <p:spPr>
          <a:xfrm>
            <a:off x="8423374" y="4095750"/>
            <a:ext cx="2901999" cy="8572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a:solidFill>
                  <a:srgbClr val="334155"/>
                </a:solidFill>
                <a:latin typeface="Lato"/>
                <a:ea typeface="Lato"/>
                <a:cs typeface="Lato"/>
                <a:sym typeface="Lato"/>
              </a:rPr>
              <a:t>The LLM reads the context and answers based on facts, not guesses.</a:t>
            </a:r>
            <a:endParaRPr/>
          </a:p>
        </p:txBody>
      </p:sp>
      <p:pic>
        <p:nvPicPr>
          <p:cNvPr id="174" name="Google Shape;174;p19" descr="image.png"/>
          <p:cNvPicPr preferRelativeResize="0"/>
          <p:nvPr/>
        </p:nvPicPr>
        <p:blipFill rotWithShape="1">
          <a:blip r:embed="rId6">
            <a:alphaModFix/>
          </a:blip>
          <a:srcRect/>
          <a:stretch/>
        </p:blipFill>
        <p:spPr>
          <a:xfrm>
            <a:off x="2089100" y="2809875"/>
            <a:ext cx="457200" cy="457200"/>
          </a:xfrm>
          <a:prstGeom prst="rect">
            <a:avLst/>
          </a:prstGeom>
          <a:noFill/>
          <a:ln>
            <a:noFill/>
          </a:ln>
        </p:spPr>
      </p:pic>
      <p:pic>
        <p:nvPicPr>
          <p:cNvPr id="175" name="Google Shape;175;p19" descr="image.png"/>
          <p:cNvPicPr preferRelativeResize="0"/>
          <p:nvPr/>
        </p:nvPicPr>
        <p:blipFill rotWithShape="1">
          <a:blip r:embed="rId7">
            <a:alphaModFix/>
          </a:blip>
          <a:srcRect/>
          <a:stretch/>
        </p:blipFill>
        <p:spPr>
          <a:xfrm>
            <a:off x="5867400" y="2809875"/>
            <a:ext cx="457200" cy="457200"/>
          </a:xfrm>
          <a:prstGeom prst="rect">
            <a:avLst/>
          </a:prstGeom>
          <a:noFill/>
          <a:ln>
            <a:noFill/>
          </a:ln>
        </p:spPr>
      </p:pic>
      <p:pic>
        <p:nvPicPr>
          <p:cNvPr id="176" name="Google Shape;176;p19" descr="image.png"/>
          <p:cNvPicPr preferRelativeResize="0"/>
          <p:nvPr/>
        </p:nvPicPr>
        <p:blipFill rotWithShape="1">
          <a:blip r:embed="rId8">
            <a:alphaModFix/>
          </a:blip>
          <a:srcRect/>
          <a:stretch/>
        </p:blipFill>
        <p:spPr>
          <a:xfrm>
            <a:off x="9588549" y="2809875"/>
            <a:ext cx="571500" cy="457200"/>
          </a:xfrm>
          <a:prstGeom prst="rect">
            <a:avLst/>
          </a:prstGeom>
          <a:noFill/>
          <a:ln>
            <a:noFill/>
          </a:ln>
        </p:spPr>
      </p:pic>
      <p:sp>
        <p:nvSpPr>
          <p:cNvPr id="177" name="Google Shape;177;p19"/>
          <p:cNvSpPr txBox="1"/>
          <p:nvPr/>
        </p:nvSpPr>
        <p:spPr>
          <a:xfrm>
            <a:off x="794225" y="147430"/>
            <a:ext cx="11601450"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dirty="0">
                <a:solidFill>
                  <a:srgbClr val="003366"/>
                </a:solidFill>
                <a:latin typeface="Poppins"/>
                <a:ea typeface="Poppins"/>
                <a:cs typeface="Poppins"/>
                <a:sym typeface="Poppins"/>
              </a:rPr>
              <a:t>How RAG Works Step-by-Step</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aphicFrame>
        <p:nvGraphicFramePr>
          <p:cNvPr id="183" name="Google Shape;183;p20"/>
          <p:cNvGraphicFramePr/>
          <p:nvPr/>
        </p:nvGraphicFramePr>
        <p:xfrm>
          <a:off x="571500" y="2333625"/>
          <a:ext cx="11049000" cy="3190875"/>
        </p:xfrm>
        <a:graphic>
          <a:graphicData uri="http://schemas.openxmlformats.org/drawingml/2006/table">
            <a:tbl>
              <a:tblPr firstRow="1" bandRow="1">
                <a:noFill/>
              </a:tblPr>
              <a:tblGrid>
                <a:gridCol w="22098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gridCol w="4419600">
                  <a:extLst>
                    <a:ext uri="{9D8B030D-6E8A-4147-A177-3AD203B41FA5}">
                      <a16:colId xmlns:a16="http://schemas.microsoft.com/office/drawing/2014/main" val="20002"/>
                    </a:ext>
                  </a:extLst>
                </a:gridCol>
              </a:tblGrid>
              <a:tr h="638175">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Feature</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Without RAG</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With RAG</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extLst>
                  <a:ext uri="{0D108BD9-81ED-4DB2-BD59-A6C34878D82A}">
                    <a16:rowId xmlns:a16="http://schemas.microsoft.com/office/drawing/2014/main" val="10000"/>
                  </a:ext>
                </a:extLst>
              </a:tr>
              <a:tr h="638175">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Knowledge</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Training data only</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Training + </a:t>
                      </a:r>
                      <a:r>
                        <a:rPr lang="en-US" sz="1500" b="1" i="0" u="none" strike="noStrike" cap="none">
                          <a:solidFill>
                            <a:srgbClr val="334155"/>
                          </a:solidFill>
                          <a:latin typeface="Lato"/>
                          <a:ea typeface="Lato"/>
                          <a:cs typeface="Lato"/>
                          <a:sym typeface="Lato"/>
                        </a:rPr>
                        <a:t>YOUR</a:t>
                      </a:r>
                      <a:r>
                        <a:rPr lang="en-US" sz="1500" b="0" i="0" u="none" strike="noStrike" cap="none">
                          <a:solidFill>
                            <a:srgbClr val="334155"/>
                          </a:solidFill>
                          <a:latin typeface="Lato"/>
                          <a:ea typeface="Lato"/>
                          <a:cs typeface="Lato"/>
                          <a:sym typeface="Lato"/>
                        </a:rPr>
                        <a:t> data</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38175">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Accuracy</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Generic / Hallucination risk</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Specific / Grounded in facts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38175">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Prompt</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Question only</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Context + Question</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38175">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Source</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Unknown origin</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Traceable</a:t>
                      </a:r>
                      <a:r>
                        <a:rPr lang="en-US" sz="1500" b="0" i="0" u="none" strike="noStrike" cap="none">
                          <a:solidFill>
                            <a:srgbClr val="334155"/>
                          </a:solidFill>
                          <a:latin typeface="Lato"/>
                          <a:ea typeface="Lato"/>
                          <a:cs typeface="Lato"/>
                          <a:sym typeface="Lato"/>
                        </a:rPr>
                        <a:t> to docs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4" name="Google Shape;184;p20"/>
          <p:cNvSpPr/>
          <p:nvPr/>
        </p:nvSpPr>
        <p:spPr>
          <a:xfrm>
            <a:off x="571500" y="2957512"/>
            <a:ext cx="22098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5" name="Google Shape;185;p20"/>
          <p:cNvSpPr/>
          <p:nvPr/>
        </p:nvSpPr>
        <p:spPr>
          <a:xfrm>
            <a:off x="2781300" y="2957512"/>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6" name="Google Shape;186;p20"/>
          <p:cNvSpPr/>
          <p:nvPr/>
        </p:nvSpPr>
        <p:spPr>
          <a:xfrm>
            <a:off x="7200900" y="2957512"/>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7" name="Google Shape;187;p20"/>
          <p:cNvSpPr/>
          <p:nvPr/>
        </p:nvSpPr>
        <p:spPr>
          <a:xfrm>
            <a:off x="571500" y="3595687"/>
            <a:ext cx="22098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8" name="Google Shape;188;p20"/>
          <p:cNvSpPr/>
          <p:nvPr/>
        </p:nvSpPr>
        <p:spPr>
          <a:xfrm>
            <a:off x="2781300" y="3595687"/>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9" name="Google Shape;189;p20"/>
          <p:cNvSpPr/>
          <p:nvPr/>
        </p:nvSpPr>
        <p:spPr>
          <a:xfrm>
            <a:off x="7200900" y="3595687"/>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0" name="Google Shape;190;p20"/>
          <p:cNvSpPr/>
          <p:nvPr/>
        </p:nvSpPr>
        <p:spPr>
          <a:xfrm>
            <a:off x="571500" y="4233862"/>
            <a:ext cx="22098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1" name="Google Shape;191;p20"/>
          <p:cNvSpPr/>
          <p:nvPr/>
        </p:nvSpPr>
        <p:spPr>
          <a:xfrm>
            <a:off x="2781300" y="4233862"/>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2" name="Google Shape;192;p20"/>
          <p:cNvSpPr/>
          <p:nvPr/>
        </p:nvSpPr>
        <p:spPr>
          <a:xfrm>
            <a:off x="7200900" y="4233862"/>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3" name="Google Shape;193;p20"/>
          <p:cNvSpPr/>
          <p:nvPr/>
        </p:nvSpPr>
        <p:spPr>
          <a:xfrm>
            <a:off x="571500" y="4872037"/>
            <a:ext cx="22098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4" name="Google Shape;194;p20"/>
          <p:cNvSpPr/>
          <p:nvPr/>
        </p:nvSpPr>
        <p:spPr>
          <a:xfrm>
            <a:off x="2781300" y="4872037"/>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5" name="Google Shape;195;p20"/>
          <p:cNvSpPr/>
          <p:nvPr/>
        </p:nvSpPr>
        <p:spPr>
          <a:xfrm>
            <a:off x="7200900" y="4872037"/>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6" name="Google Shape;196;p20"/>
          <p:cNvSpPr/>
          <p:nvPr/>
        </p:nvSpPr>
        <p:spPr>
          <a:xfrm>
            <a:off x="571500" y="5510212"/>
            <a:ext cx="22098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7" name="Google Shape;197;p20"/>
          <p:cNvSpPr/>
          <p:nvPr/>
        </p:nvSpPr>
        <p:spPr>
          <a:xfrm>
            <a:off x="2781300" y="5510212"/>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8" name="Google Shape;198;p20"/>
          <p:cNvSpPr/>
          <p:nvPr/>
        </p:nvSpPr>
        <p:spPr>
          <a:xfrm>
            <a:off x="7200900" y="5510212"/>
            <a:ext cx="441960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9" name="Google Shape;199;p20"/>
          <p:cNvSpPr txBox="1"/>
          <p:nvPr/>
        </p:nvSpPr>
        <p:spPr>
          <a:xfrm>
            <a:off x="571500" y="571500"/>
            <a:ext cx="11601450"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a:solidFill>
                  <a:srgbClr val="003366"/>
                </a:solidFill>
                <a:latin typeface="Poppins"/>
                <a:ea typeface="Poppins"/>
                <a:cs typeface="Poppins"/>
                <a:sym typeface="Poppins"/>
              </a:rPr>
              <a:t>Before vs. After RAG</a:t>
            </a:r>
            <a:endParaRPr/>
          </a:p>
        </p:txBody>
      </p:sp>
      <p:sp>
        <p:nvSpPr>
          <p:cNvPr id="4" name="Title 3">
            <a:extLst>
              <a:ext uri="{FF2B5EF4-FFF2-40B4-BE49-F238E27FC236}">
                <a16:creationId xmlns:a16="http://schemas.microsoft.com/office/drawing/2014/main" id="{2A6940ED-5993-F33C-1DDC-460D7A2C76E4}"/>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A08E2ED0-41B7-D46D-1D7D-6CF4EF56CBD3}"/>
              </a:ext>
            </a:extLst>
          </p:cNvPr>
          <p:cNvSpPr>
            <a:spLocks noGrp="1"/>
          </p:cNvSpPr>
          <p:nvPr>
            <p:ph idx="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21" name="Google Shape;221;p22" descr="image.png"/>
          <p:cNvPicPr preferRelativeResize="0"/>
          <p:nvPr/>
        </p:nvPicPr>
        <p:blipFill rotWithShape="1">
          <a:blip r:embed="rId4">
            <a:alphaModFix/>
          </a:blip>
          <a:srcRect/>
          <a:stretch/>
        </p:blipFill>
        <p:spPr>
          <a:xfrm>
            <a:off x="571500" y="3024187"/>
            <a:ext cx="11049000" cy="1809750"/>
          </a:xfrm>
          <a:prstGeom prst="rect">
            <a:avLst/>
          </a:prstGeom>
          <a:noFill/>
          <a:ln>
            <a:noFill/>
          </a:ln>
        </p:spPr>
      </p:pic>
      <p:sp>
        <p:nvSpPr>
          <p:cNvPr id="222" name="Google Shape;222;p22"/>
          <p:cNvSpPr txBox="1"/>
          <p:nvPr/>
        </p:nvSpPr>
        <p:spPr>
          <a:xfrm>
            <a:off x="7429500" y="3405187"/>
            <a:ext cx="4191000" cy="571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Training</a:t>
            </a:r>
            <a:r>
              <a:rPr lang="en-US" sz="1500" b="0" i="0" u="none" strike="noStrike" cap="none">
                <a:solidFill>
                  <a:srgbClr val="334155"/>
                </a:solidFill>
                <a:latin typeface="Lato"/>
                <a:ea typeface="Lato"/>
                <a:cs typeface="Lato"/>
                <a:sym typeface="Lato"/>
              </a:rPr>
              <a:t> is slow and static. If your data changes, you must pay to retrain.</a:t>
            </a:r>
            <a:endParaRPr/>
          </a:p>
        </p:txBody>
      </p:sp>
      <p:sp>
        <p:nvSpPr>
          <p:cNvPr id="223" name="Google Shape;223;p22"/>
          <p:cNvSpPr txBox="1"/>
          <p:nvPr/>
        </p:nvSpPr>
        <p:spPr>
          <a:xfrm>
            <a:off x="7429500" y="4119562"/>
            <a:ext cx="4191000" cy="571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RAG</a:t>
            </a:r>
            <a:r>
              <a:rPr lang="en-US" sz="1500" b="0" i="0" u="none" strike="noStrike" cap="none">
                <a:solidFill>
                  <a:srgbClr val="334155"/>
                </a:solidFill>
                <a:latin typeface="Lato"/>
                <a:ea typeface="Lato"/>
                <a:cs typeface="Lato"/>
                <a:sym typeface="Lato"/>
              </a:rPr>
              <a:t> is instant and dynamic. Change the document in your folder, and the AI is updated immediately.</a:t>
            </a:r>
            <a:endParaRPr/>
          </a:p>
        </p:txBody>
      </p:sp>
      <p:sp>
        <p:nvSpPr>
          <p:cNvPr id="224" name="Google Shape;224;p22"/>
          <p:cNvSpPr txBox="1"/>
          <p:nvPr/>
        </p:nvSpPr>
        <p:spPr>
          <a:xfrm>
            <a:off x="571500" y="571500"/>
            <a:ext cx="11601450"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a:solidFill>
                  <a:srgbClr val="003366"/>
                </a:solidFill>
                <a:latin typeface="Poppins"/>
                <a:ea typeface="Poppins"/>
                <a:cs typeface="Poppins"/>
                <a:sym typeface="Poppins"/>
              </a:rPr>
              <a:t>RAG vs. Training: Economics</a:t>
            </a:r>
            <a:endParaRPr/>
          </a:p>
        </p:txBody>
      </p:sp>
      <p:sp>
        <p:nvSpPr>
          <p:cNvPr id="4" name="Title 3">
            <a:extLst>
              <a:ext uri="{FF2B5EF4-FFF2-40B4-BE49-F238E27FC236}">
                <a16:creationId xmlns:a16="http://schemas.microsoft.com/office/drawing/2014/main" id="{DA302D01-C173-6A49-B114-E2936F7684F0}"/>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E9DAB85D-4640-5269-C62A-3A55B291CEB8}"/>
              </a:ext>
            </a:extLst>
          </p:cNvPr>
          <p:cNvSpPr>
            <a:spLocks noGrp="1"/>
          </p:cNvSpPr>
          <p:nvPr>
            <p:ph idx="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23"/>
          <p:cNvSpPr txBox="1"/>
          <p:nvPr/>
        </p:nvSpPr>
        <p:spPr>
          <a:xfrm>
            <a:off x="2457449" y="4609317"/>
            <a:ext cx="7603021" cy="34624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dirty="0">
                <a:solidFill>
                  <a:srgbClr val="64748B"/>
                </a:solidFill>
                <a:latin typeface="Lato"/>
                <a:ea typeface="Lato"/>
                <a:cs typeface="Lato"/>
                <a:sym typeface="Lato"/>
              </a:rPr>
              <a:t>RAG works with any LLM, updates instantly, and grounds AI in your traceable data.</a:t>
            </a:r>
            <a:endParaRPr dirty="0"/>
          </a:p>
        </p:txBody>
      </p:sp>
      <p:sp>
        <p:nvSpPr>
          <p:cNvPr id="231" name="Google Shape;231;p23"/>
          <p:cNvSpPr txBox="1"/>
          <p:nvPr/>
        </p:nvSpPr>
        <p:spPr>
          <a:xfrm>
            <a:off x="1143000" y="2980432"/>
            <a:ext cx="9906000" cy="104001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150" b="0" i="0" u="none" strike="noStrike" cap="none">
                <a:solidFill>
                  <a:srgbClr val="003366"/>
                </a:solidFill>
                <a:latin typeface="Poppins"/>
                <a:ea typeface="Poppins"/>
                <a:cs typeface="Poppins"/>
                <a:sym typeface="Poppins"/>
              </a:rPr>
              <a:t>Don't change the model.</a:t>
            </a:r>
            <a:br>
              <a:rPr lang="en-US" sz="1800" b="0" i="0" u="none" strike="noStrike" cap="none">
                <a:solidFill>
                  <a:schemeClr val="dk1"/>
                </a:solidFill>
                <a:latin typeface="Calibri"/>
                <a:ea typeface="Calibri"/>
                <a:cs typeface="Calibri"/>
                <a:sym typeface="Calibri"/>
              </a:rPr>
            </a:br>
            <a:r>
              <a:rPr lang="en-US" sz="3150" b="0" i="0" u="none" strike="noStrike" cap="none">
                <a:solidFill>
                  <a:srgbClr val="003366"/>
                </a:solidFill>
                <a:latin typeface="Poppins"/>
                <a:ea typeface="Poppins"/>
                <a:cs typeface="Poppins"/>
                <a:sym typeface="Poppins"/>
              </a:rPr>
              <a:t> Change what you </a:t>
            </a:r>
            <a:r>
              <a:rPr lang="en-US" sz="3150" b="0" i="0" u="none" strike="noStrike" cap="none">
                <a:solidFill>
                  <a:srgbClr val="00A79D"/>
                </a:solidFill>
                <a:latin typeface="Poppins"/>
                <a:ea typeface="Poppins"/>
                <a:cs typeface="Poppins"/>
                <a:sym typeface="Poppins"/>
              </a:rPr>
              <a:t>GIVE</a:t>
            </a:r>
            <a:r>
              <a:rPr lang="en-US" sz="3150" b="0" i="0" u="none" strike="noStrike" cap="none">
                <a:solidFill>
                  <a:srgbClr val="003366"/>
                </a:solidFill>
                <a:latin typeface="Poppins"/>
                <a:ea typeface="Poppins"/>
                <a:cs typeface="Poppins"/>
                <a:sym typeface="Poppins"/>
              </a:rPr>
              <a:t> the model.</a:t>
            </a:r>
            <a:endParaRPr/>
          </a:p>
        </p:txBody>
      </p:sp>
      <p:sp>
        <p:nvSpPr>
          <p:cNvPr id="232" name="Google Shape;232;p23"/>
          <p:cNvSpPr txBox="1"/>
          <p:nvPr/>
        </p:nvSpPr>
        <p:spPr>
          <a:xfrm>
            <a:off x="571500" y="2789932"/>
            <a:ext cx="276225" cy="14287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7500" b="0" i="0" u="none" strike="noStrike" cap="none">
                <a:solidFill>
                  <a:srgbClr val="00A79D"/>
                </a:solidFill>
                <a:latin typeface="Poppins"/>
                <a:ea typeface="Poppins"/>
                <a:cs typeface="Poppins"/>
                <a:sym typeface="Poppins"/>
              </a:rPr>
              <a:t>"</a:t>
            </a:r>
            <a:endParaRPr/>
          </a:p>
        </p:txBody>
      </p:sp>
      <p:sp>
        <p:nvSpPr>
          <p:cNvPr id="233" name="Google Shape;233;p23"/>
          <p:cNvSpPr txBox="1"/>
          <p:nvPr/>
        </p:nvSpPr>
        <p:spPr>
          <a:xfrm>
            <a:off x="11344275" y="3353692"/>
            <a:ext cx="276225" cy="14287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7500" b="0" i="0" u="none" strike="noStrike" cap="none">
                <a:solidFill>
                  <a:srgbClr val="00A79D"/>
                </a:solidFill>
                <a:latin typeface="Poppins"/>
                <a:ea typeface="Poppins"/>
                <a:cs typeface="Poppins"/>
                <a:sym typeface="Poppins"/>
              </a:rPr>
              <a:t>"</a:t>
            </a:r>
            <a:endParaRPr/>
          </a:p>
        </p:txBody>
      </p:sp>
      <p:sp>
        <p:nvSpPr>
          <p:cNvPr id="234" name="Google Shape;234;p23"/>
          <p:cNvSpPr txBox="1"/>
          <p:nvPr/>
        </p:nvSpPr>
        <p:spPr>
          <a:xfrm>
            <a:off x="944217" y="245750"/>
            <a:ext cx="11601450"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dirty="0">
                <a:solidFill>
                  <a:srgbClr val="003366"/>
                </a:solidFill>
                <a:latin typeface="Poppins"/>
                <a:ea typeface="Poppins"/>
                <a:cs typeface="Poppins"/>
                <a:sym typeface="Poppins"/>
              </a:rPr>
              <a:t>The RAG Mindset</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EE2CD36A-E501-B2C1-09E4-0FCD28FBFEB4}"/>
            </a:ext>
          </a:extLst>
        </p:cNvPr>
        <p:cNvGrpSpPr/>
        <p:nvPr/>
      </p:nvGrpSpPr>
      <p:grpSpPr>
        <a:xfrm>
          <a:off x="0" y="0"/>
          <a:ext cx="0" cy="0"/>
          <a:chOff x="0" y="0"/>
          <a:chExt cx="0" cy="0"/>
        </a:xfrm>
      </p:grpSpPr>
      <p:sp>
        <p:nvSpPr>
          <p:cNvPr id="180" name="Google Shape;180;p22">
            <a:extLst>
              <a:ext uri="{FF2B5EF4-FFF2-40B4-BE49-F238E27FC236}">
                <a16:creationId xmlns:a16="http://schemas.microsoft.com/office/drawing/2014/main" id="{FC16121F-A0D9-43FC-22E3-F9E56996AB6A}"/>
              </a:ext>
            </a:extLst>
          </p:cNvPr>
          <p:cNvSpPr/>
          <p:nvPr/>
        </p:nvSpPr>
        <p:spPr>
          <a:xfrm>
            <a:off x="5619750" y="2709862"/>
            <a:ext cx="952500" cy="476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1" name="Google Shape;181;p22">
            <a:extLst>
              <a:ext uri="{FF2B5EF4-FFF2-40B4-BE49-F238E27FC236}">
                <a16:creationId xmlns:a16="http://schemas.microsoft.com/office/drawing/2014/main" id="{94B84468-5C87-2CC3-6BBA-BA48B7A2A0EA}"/>
              </a:ext>
            </a:extLst>
          </p:cNvPr>
          <p:cNvSpPr txBox="1"/>
          <p:nvPr/>
        </p:nvSpPr>
        <p:spPr>
          <a:xfrm>
            <a:off x="907627" y="3125613"/>
            <a:ext cx="10376745"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500" b="1" dirty="0">
                <a:solidFill>
                  <a:srgbClr val="003366"/>
                </a:solidFill>
                <a:latin typeface="Poppins"/>
                <a:cs typeface="Poppins"/>
                <a:sym typeface="Poppins"/>
              </a:rPr>
              <a:t>Working with Local LLMs</a:t>
            </a:r>
            <a:endParaRPr dirty="0"/>
          </a:p>
        </p:txBody>
      </p:sp>
      <p:sp>
        <p:nvSpPr>
          <p:cNvPr id="2" name="Rectangle 1">
            <a:extLst>
              <a:ext uri="{FF2B5EF4-FFF2-40B4-BE49-F238E27FC236}">
                <a16:creationId xmlns:a16="http://schemas.microsoft.com/office/drawing/2014/main" id="{8B03E210-DCFB-10CA-5D11-7B496DAF5E62}"/>
              </a:ext>
            </a:extLst>
          </p:cNvPr>
          <p:cNvSpPr/>
          <p:nvPr/>
        </p:nvSpPr>
        <p:spPr>
          <a:xfrm>
            <a:off x="0" y="0"/>
            <a:ext cx="12192000" cy="6858000"/>
          </a:xfrm>
          <a:prstGeom prst="rect">
            <a:avLst/>
          </a:prstGeom>
          <a:solidFill>
            <a:srgbClr val="EBE3D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554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2CB70-1110-3674-48B4-626C1F09E967}"/>
              </a:ext>
            </a:extLst>
          </p:cNvPr>
          <p:cNvSpPr>
            <a:spLocks noGrp="1"/>
          </p:cNvSpPr>
          <p:nvPr>
            <p:ph type="title"/>
          </p:nvPr>
        </p:nvSpPr>
        <p:spPr/>
        <p:txBody>
          <a:bodyPr/>
          <a:lstStyle/>
          <a:p>
            <a:r>
              <a:rPr lang="en-US" dirty="0"/>
              <a:t>Ollama</a:t>
            </a:r>
          </a:p>
        </p:txBody>
      </p:sp>
      <p:sp>
        <p:nvSpPr>
          <p:cNvPr id="3" name="Content Placeholder 2">
            <a:extLst>
              <a:ext uri="{FF2B5EF4-FFF2-40B4-BE49-F238E27FC236}">
                <a16:creationId xmlns:a16="http://schemas.microsoft.com/office/drawing/2014/main" id="{6C8C36AC-0078-6028-3E81-BDE805F2F569}"/>
              </a:ext>
            </a:extLst>
          </p:cNvPr>
          <p:cNvSpPr>
            <a:spLocks noGrp="1"/>
          </p:cNvSpPr>
          <p:nvPr>
            <p:ph idx="1"/>
          </p:nvPr>
        </p:nvSpPr>
        <p:spPr>
          <a:xfrm>
            <a:off x="0" y="877969"/>
            <a:ext cx="7010400" cy="5477038"/>
          </a:xfrm>
        </p:spPr>
        <p:txBody>
          <a:bodyPr>
            <a:normAutofit fontScale="40000" lnSpcReduction="20000"/>
          </a:bodyPr>
          <a:lstStyle/>
          <a:p>
            <a:pPr>
              <a:lnSpc>
                <a:spcPct val="120000"/>
              </a:lnSpc>
              <a:spcBef>
                <a:spcPts val="600"/>
              </a:spcBef>
              <a:spcAft>
                <a:spcPts val="600"/>
              </a:spcAft>
            </a:pPr>
            <a:r>
              <a:rPr lang="en-US" sz="4200" dirty="0">
                <a:latin typeface="Aptos" panose="020B0004020202020204" pitchFamily="34" charset="0"/>
              </a:rPr>
              <a:t>Command line tool for downloading, exploring and using LLMs on local machine</a:t>
            </a:r>
          </a:p>
          <a:p>
            <a:pPr>
              <a:lnSpc>
                <a:spcPct val="120000"/>
              </a:lnSpc>
              <a:spcBef>
                <a:spcPts val="600"/>
              </a:spcBef>
              <a:spcAft>
                <a:spcPts val="600"/>
              </a:spcAft>
            </a:pPr>
            <a:r>
              <a:rPr lang="en-US" sz="4200" dirty="0">
                <a:latin typeface="Aptos" panose="020B0004020202020204" pitchFamily="34" charset="0"/>
              </a:rPr>
              <a:t>open source </a:t>
            </a:r>
          </a:p>
          <a:p>
            <a:pPr>
              <a:lnSpc>
                <a:spcPct val="120000"/>
              </a:lnSpc>
              <a:spcBef>
                <a:spcPts val="600"/>
              </a:spcBef>
              <a:spcAft>
                <a:spcPts val="600"/>
              </a:spcAft>
            </a:pPr>
            <a:r>
              <a:rPr lang="en-US" sz="4200" dirty="0">
                <a:latin typeface="Aptos" panose="020B0004020202020204" pitchFamily="34" charset="0"/>
              </a:rPr>
              <a:t>supports most of Hugging Face's popular models</a:t>
            </a:r>
          </a:p>
          <a:p>
            <a:pPr>
              <a:lnSpc>
                <a:spcPct val="120000"/>
              </a:lnSpc>
              <a:spcBef>
                <a:spcPts val="600"/>
              </a:spcBef>
              <a:spcAft>
                <a:spcPts val="600"/>
              </a:spcAft>
            </a:pPr>
            <a:r>
              <a:rPr lang="en-US" sz="4200" dirty="0">
                <a:latin typeface="Aptos" panose="020B0004020202020204" pitchFamily="34" charset="0"/>
              </a:rPr>
              <a:t>allows uploading new ones </a:t>
            </a:r>
          </a:p>
          <a:p>
            <a:pPr>
              <a:lnSpc>
                <a:spcPct val="120000"/>
              </a:lnSpc>
              <a:spcBef>
                <a:spcPts val="600"/>
              </a:spcBef>
              <a:spcAft>
                <a:spcPts val="600"/>
              </a:spcAft>
            </a:pPr>
            <a:r>
              <a:rPr lang="en-US" sz="4200" dirty="0">
                <a:latin typeface="Aptos" panose="020B0004020202020204" pitchFamily="34" charset="0"/>
              </a:rPr>
              <a:t>Links:</a:t>
            </a:r>
          </a:p>
          <a:p>
            <a:pPr lvl="1">
              <a:lnSpc>
                <a:spcPct val="120000"/>
              </a:lnSpc>
              <a:spcBef>
                <a:spcPts val="600"/>
              </a:spcBef>
              <a:spcAft>
                <a:spcPts val="600"/>
              </a:spcAft>
            </a:pPr>
            <a:r>
              <a:rPr lang="en-US" sz="4200" dirty="0">
                <a:latin typeface="Aptos" panose="020B0004020202020204" pitchFamily="34" charset="0"/>
                <a:cs typeface="Consolas" panose="020B0609020204030204" pitchFamily="49" charset="0"/>
              </a:rPr>
              <a:t>main site:  </a:t>
            </a:r>
            <a:r>
              <a:rPr lang="en-US" sz="4200" dirty="0">
                <a:latin typeface="Aptos" panose="020B0004020202020204" pitchFamily="34" charset="0"/>
                <a:cs typeface="Consolas" panose="020B0609020204030204" pitchFamily="49" charset="0"/>
                <a:hlinkClick r:id="rId2"/>
              </a:rPr>
              <a:t>https://ollama.com</a:t>
            </a:r>
            <a:endParaRPr lang="en-US" sz="4200" dirty="0">
              <a:latin typeface="Aptos" panose="020B0004020202020204" pitchFamily="34" charset="0"/>
              <a:cs typeface="Consolas" panose="020B0609020204030204" pitchFamily="49" charset="0"/>
            </a:endParaRPr>
          </a:p>
          <a:p>
            <a:pPr lvl="1">
              <a:lnSpc>
                <a:spcPct val="120000"/>
              </a:lnSpc>
              <a:spcBef>
                <a:spcPts val="600"/>
              </a:spcBef>
              <a:spcAft>
                <a:spcPts val="600"/>
              </a:spcAft>
            </a:pPr>
            <a:r>
              <a:rPr lang="en-US" sz="4200" dirty="0">
                <a:latin typeface="Aptos" panose="020B0004020202020204" pitchFamily="34" charset="0"/>
                <a:cs typeface="Consolas" panose="020B0609020204030204" pitchFamily="49" charset="0"/>
              </a:rPr>
              <a:t>GitHub: </a:t>
            </a:r>
            <a:r>
              <a:rPr lang="en-US" sz="4200" dirty="0">
                <a:latin typeface="Aptos" panose="020B0004020202020204" pitchFamily="34" charset="0"/>
                <a:cs typeface="Consolas" panose="020B0609020204030204" pitchFamily="49" charset="0"/>
                <a:hlinkClick r:id="rId3"/>
              </a:rPr>
              <a:t>https://github.com/ollama/</a:t>
            </a:r>
            <a:endParaRPr lang="en-US" sz="4200" dirty="0">
              <a:latin typeface="Aptos" panose="020B0004020202020204" pitchFamily="34" charset="0"/>
              <a:cs typeface="Consolas" panose="020B0609020204030204" pitchFamily="49" charset="0"/>
            </a:endParaRPr>
          </a:p>
          <a:p>
            <a:pPr>
              <a:lnSpc>
                <a:spcPct val="120000"/>
              </a:lnSpc>
              <a:spcBef>
                <a:spcPts val="600"/>
              </a:spcBef>
              <a:spcAft>
                <a:spcPts val="600"/>
              </a:spcAft>
            </a:pPr>
            <a:r>
              <a:rPr lang="en-US" sz="4200" dirty="0">
                <a:latin typeface="Aptos" panose="020B0004020202020204" pitchFamily="34" charset="0"/>
              </a:rPr>
              <a:t>Advantages</a:t>
            </a:r>
          </a:p>
          <a:p>
            <a:pPr lvl="1">
              <a:lnSpc>
                <a:spcPct val="120000"/>
              </a:lnSpc>
              <a:spcBef>
                <a:spcPts val="600"/>
              </a:spcBef>
              <a:spcAft>
                <a:spcPts val="600"/>
              </a:spcAft>
            </a:pPr>
            <a:r>
              <a:rPr lang="en-US" sz="4200" dirty="0">
                <a:latin typeface="Aptos" panose="020B0004020202020204" pitchFamily="34" charset="0"/>
              </a:rPr>
              <a:t>speeds up and simplifies</a:t>
            </a:r>
          </a:p>
          <a:p>
            <a:pPr lvl="2">
              <a:lnSpc>
                <a:spcPct val="120000"/>
              </a:lnSpc>
              <a:spcBef>
                <a:spcPts val="600"/>
              </a:spcBef>
              <a:spcAft>
                <a:spcPts val="600"/>
              </a:spcAft>
            </a:pPr>
            <a:r>
              <a:rPr lang="en-US" sz="4200" dirty="0">
                <a:latin typeface="Aptos" panose="020B0004020202020204" pitchFamily="34" charset="0"/>
              </a:rPr>
              <a:t>model selection and download</a:t>
            </a:r>
          </a:p>
          <a:p>
            <a:pPr lvl="2">
              <a:lnSpc>
                <a:spcPct val="120000"/>
              </a:lnSpc>
              <a:spcBef>
                <a:spcPts val="600"/>
              </a:spcBef>
              <a:spcAft>
                <a:spcPts val="600"/>
              </a:spcAft>
            </a:pPr>
            <a:r>
              <a:rPr lang="en-US" sz="4200" dirty="0">
                <a:latin typeface="Aptos" panose="020B0004020202020204" pitchFamily="34" charset="0"/>
              </a:rPr>
              <a:t>configuring endpoints</a:t>
            </a:r>
          </a:p>
          <a:p>
            <a:pPr lvl="2">
              <a:lnSpc>
                <a:spcPct val="120000"/>
              </a:lnSpc>
              <a:spcBef>
                <a:spcPts val="600"/>
              </a:spcBef>
              <a:spcAft>
                <a:spcPts val="600"/>
              </a:spcAft>
            </a:pPr>
            <a:r>
              <a:rPr lang="en-US" sz="4200" dirty="0">
                <a:latin typeface="Aptos" panose="020B0004020202020204" pitchFamily="34" charset="0"/>
              </a:rPr>
              <a:t>integration with Python or JavaScript codebase</a:t>
            </a:r>
          </a:p>
          <a:p>
            <a:pPr lvl="1"/>
            <a:endParaRPr lang="en-US" dirty="0"/>
          </a:p>
          <a:p>
            <a:pPr lvl="1"/>
            <a:endParaRPr lang="en-US" dirty="0"/>
          </a:p>
        </p:txBody>
      </p:sp>
      <p:pic>
        <p:nvPicPr>
          <p:cNvPr id="4" name="Picture 3">
            <a:extLst>
              <a:ext uri="{FF2B5EF4-FFF2-40B4-BE49-F238E27FC236}">
                <a16:creationId xmlns:a16="http://schemas.microsoft.com/office/drawing/2014/main" id="{B9E60636-EE51-B1CB-5D1B-718078DBF256}"/>
              </a:ext>
            </a:extLst>
          </p:cNvPr>
          <p:cNvPicPr>
            <a:picLocks noChangeAspect="1"/>
          </p:cNvPicPr>
          <p:nvPr/>
        </p:nvPicPr>
        <p:blipFill>
          <a:blip r:embed="rId4"/>
          <a:stretch>
            <a:fillRect/>
          </a:stretch>
        </p:blipFill>
        <p:spPr>
          <a:xfrm>
            <a:off x="6784212" y="502993"/>
            <a:ext cx="5001387" cy="5714999"/>
          </a:xfrm>
          <a:prstGeom prst="rect">
            <a:avLst/>
          </a:prstGeom>
        </p:spPr>
      </p:pic>
    </p:spTree>
    <p:extLst>
      <p:ext uri="{BB962C8B-B14F-4D97-AF65-F5344CB8AC3E}">
        <p14:creationId xmlns:p14="http://schemas.microsoft.com/office/powerpoint/2010/main" val="4258777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0369-40E0-0F6A-C8C0-EB959B19F751}"/>
              </a:ext>
            </a:extLst>
          </p:cNvPr>
          <p:cNvSpPr>
            <a:spLocks noGrp="1"/>
          </p:cNvSpPr>
          <p:nvPr>
            <p:ph type="title"/>
          </p:nvPr>
        </p:nvSpPr>
        <p:spPr/>
        <p:txBody>
          <a:bodyPr/>
          <a:lstStyle/>
          <a:p>
            <a:r>
              <a:rPr lang="en-US" dirty="0"/>
              <a:t>Functions of Ollama</a:t>
            </a:r>
          </a:p>
        </p:txBody>
      </p:sp>
      <p:sp>
        <p:nvSpPr>
          <p:cNvPr id="3" name="Content Placeholder 2">
            <a:extLst>
              <a:ext uri="{FF2B5EF4-FFF2-40B4-BE49-F238E27FC236}">
                <a16:creationId xmlns:a16="http://schemas.microsoft.com/office/drawing/2014/main" id="{EEBB7009-E0E1-1623-4EF6-D896AFD579D2}"/>
              </a:ext>
            </a:extLst>
          </p:cNvPr>
          <p:cNvSpPr>
            <a:spLocks noGrp="1"/>
          </p:cNvSpPr>
          <p:nvPr>
            <p:ph idx="1"/>
          </p:nvPr>
        </p:nvSpPr>
        <p:spPr>
          <a:xfrm>
            <a:off x="0" y="1107281"/>
            <a:ext cx="5407026" cy="4643437"/>
          </a:xfrm>
        </p:spPr>
        <p:txBody>
          <a:bodyPr>
            <a:normAutofit lnSpcReduction="10000"/>
          </a:bodyPr>
          <a:lstStyle/>
          <a:p>
            <a:pPr algn="l">
              <a:buFont typeface="Arial" panose="020B0604020202020204" pitchFamily="34" charset="0"/>
              <a:buChar char="•"/>
            </a:pPr>
            <a:r>
              <a:rPr lang="en-US" b="0" i="0" dirty="0">
                <a:solidFill>
                  <a:srgbClr val="242424"/>
                </a:solidFill>
                <a:effectLst/>
                <a:latin typeface="source-serif-pro"/>
              </a:rPr>
              <a:t>Typically used functions</a:t>
            </a:r>
          </a:p>
          <a:p>
            <a:pPr lvl="1">
              <a:buFont typeface="Arial" panose="020B0604020202020204" pitchFamily="34" charset="0"/>
              <a:buChar char="•"/>
            </a:pPr>
            <a:r>
              <a:rPr lang="en-US" b="0" i="1" dirty="0">
                <a:solidFill>
                  <a:srgbClr val="242424"/>
                </a:solidFill>
                <a:effectLst/>
                <a:latin typeface="source-serif-pro"/>
              </a:rPr>
              <a:t>serve: </a:t>
            </a:r>
            <a:r>
              <a:rPr lang="en-US" b="0" i="0" dirty="0">
                <a:solidFill>
                  <a:srgbClr val="242424"/>
                </a:solidFill>
                <a:effectLst/>
                <a:latin typeface="source-serif-pro"/>
              </a:rPr>
              <a:t>starts </a:t>
            </a:r>
            <a:r>
              <a:rPr lang="en-US" b="0" i="0" dirty="0" err="1">
                <a:solidFill>
                  <a:srgbClr val="242424"/>
                </a:solidFill>
                <a:effectLst/>
                <a:latin typeface="source-serif-pro"/>
              </a:rPr>
              <a:t>ollama</a:t>
            </a:r>
            <a:r>
              <a:rPr lang="en-US" b="0" i="0" dirty="0">
                <a:solidFill>
                  <a:srgbClr val="242424"/>
                </a:solidFill>
                <a:effectLst/>
                <a:latin typeface="source-serif-pro"/>
              </a:rPr>
              <a:t> </a:t>
            </a:r>
          </a:p>
          <a:p>
            <a:pPr lvl="1">
              <a:buFont typeface="Arial" panose="020B0604020202020204" pitchFamily="34" charset="0"/>
              <a:buChar char="•"/>
            </a:pPr>
            <a:r>
              <a:rPr lang="en-US" b="0" i="1" dirty="0">
                <a:solidFill>
                  <a:srgbClr val="242424"/>
                </a:solidFill>
                <a:effectLst/>
                <a:latin typeface="source-serif-pro"/>
              </a:rPr>
              <a:t>show: </a:t>
            </a:r>
            <a:r>
              <a:rPr lang="en-US" b="0" i="0" dirty="0">
                <a:solidFill>
                  <a:srgbClr val="242424"/>
                </a:solidFill>
                <a:effectLst/>
                <a:latin typeface="source-serif-pro"/>
              </a:rPr>
              <a:t>shows info about a specific model</a:t>
            </a:r>
          </a:p>
          <a:p>
            <a:pPr lvl="1">
              <a:buFont typeface="Arial" panose="020B0604020202020204" pitchFamily="34" charset="0"/>
              <a:buChar char="•"/>
            </a:pPr>
            <a:r>
              <a:rPr lang="en-US" b="0" i="1" dirty="0">
                <a:solidFill>
                  <a:srgbClr val="242424"/>
                </a:solidFill>
                <a:effectLst/>
                <a:latin typeface="source-serif-pro"/>
              </a:rPr>
              <a:t>run: </a:t>
            </a:r>
            <a:r>
              <a:rPr lang="en-US" b="0" i="0" dirty="0">
                <a:solidFill>
                  <a:srgbClr val="242424"/>
                </a:solidFill>
                <a:effectLst/>
                <a:latin typeface="source-serif-pro"/>
              </a:rPr>
              <a:t>allows you to run a previously downloaded model</a:t>
            </a:r>
          </a:p>
          <a:p>
            <a:pPr lvl="2">
              <a:buFont typeface="Arial" panose="020B0604020202020204" pitchFamily="34" charset="0"/>
              <a:buChar char="•"/>
            </a:pPr>
            <a:r>
              <a:rPr lang="en-US" b="0" i="0" dirty="0">
                <a:solidFill>
                  <a:srgbClr val="242424"/>
                </a:solidFill>
                <a:effectLst/>
                <a:latin typeface="source-serif-pro"/>
              </a:rPr>
              <a:t> If model is not present, </a:t>
            </a:r>
            <a:r>
              <a:rPr lang="en-US" b="0" i="0" dirty="0" err="1">
                <a:solidFill>
                  <a:srgbClr val="242424"/>
                </a:solidFill>
                <a:effectLst/>
                <a:latin typeface="source-serif-pro"/>
              </a:rPr>
              <a:t>ollama</a:t>
            </a:r>
            <a:r>
              <a:rPr lang="en-US" b="0" i="0" dirty="0">
                <a:solidFill>
                  <a:srgbClr val="242424"/>
                </a:solidFill>
                <a:effectLst/>
                <a:latin typeface="source-serif-pro"/>
              </a:rPr>
              <a:t> will download it</a:t>
            </a:r>
          </a:p>
          <a:p>
            <a:pPr lvl="1">
              <a:buFont typeface="Arial" panose="020B0604020202020204" pitchFamily="34" charset="0"/>
              <a:buChar char="•"/>
            </a:pPr>
            <a:r>
              <a:rPr lang="en-US" b="0" i="1" dirty="0">
                <a:solidFill>
                  <a:srgbClr val="242424"/>
                </a:solidFill>
                <a:effectLst/>
                <a:latin typeface="source-serif-pro"/>
              </a:rPr>
              <a:t>pull: </a:t>
            </a:r>
            <a:r>
              <a:rPr lang="en-US" b="0" i="0" dirty="0">
                <a:solidFill>
                  <a:srgbClr val="242424"/>
                </a:solidFill>
                <a:effectLst/>
                <a:latin typeface="source-serif-pro"/>
              </a:rPr>
              <a:t>downloads a model, without running it once finished</a:t>
            </a:r>
          </a:p>
          <a:p>
            <a:pPr lvl="1">
              <a:buFont typeface="Arial" panose="020B0604020202020204" pitchFamily="34" charset="0"/>
              <a:buChar char="•"/>
            </a:pPr>
            <a:r>
              <a:rPr lang="en-US" b="0" i="0" dirty="0">
                <a:solidFill>
                  <a:srgbClr val="242424"/>
                </a:solidFill>
                <a:effectLst/>
                <a:latin typeface="source-serif-pro"/>
              </a:rPr>
              <a:t>list: prints the list of models available on the machine on the screen</a:t>
            </a:r>
          </a:p>
          <a:p>
            <a:pPr lvl="1">
              <a:buFont typeface="Arial" panose="020B0604020202020204" pitchFamily="34" charset="0"/>
              <a:buChar char="•"/>
            </a:pPr>
            <a:r>
              <a:rPr lang="en-US" b="0" i="1" dirty="0">
                <a:solidFill>
                  <a:srgbClr val="242424"/>
                </a:solidFill>
                <a:effectLst/>
                <a:latin typeface="source-serif-pro"/>
              </a:rPr>
              <a:t>rm: </a:t>
            </a:r>
            <a:r>
              <a:rPr lang="en-US" b="0" i="0" dirty="0">
                <a:solidFill>
                  <a:srgbClr val="242424"/>
                </a:solidFill>
                <a:effectLst/>
                <a:latin typeface="source-serif-pro"/>
              </a:rPr>
              <a:t>removes the model </a:t>
            </a:r>
          </a:p>
          <a:p>
            <a:endParaRPr lang="en-US" dirty="0"/>
          </a:p>
        </p:txBody>
      </p:sp>
      <p:pic>
        <p:nvPicPr>
          <p:cNvPr id="5" name="Picture 4">
            <a:extLst>
              <a:ext uri="{FF2B5EF4-FFF2-40B4-BE49-F238E27FC236}">
                <a16:creationId xmlns:a16="http://schemas.microsoft.com/office/drawing/2014/main" id="{C82A6BC7-71DA-F9A4-F22F-D376898759E7}"/>
              </a:ext>
            </a:extLst>
          </p:cNvPr>
          <p:cNvPicPr>
            <a:picLocks noChangeAspect="1"/>
          </p:cNvPicPr>
          <p:nvPr/>
        </p:nvPicPr>
        <p:blipFill>
          <a:blip r:embed="rId2"/>
          <a:stretch>
            <a:fillRect/>
          </a:stretch>
        </p:blipFill>
        <p:spPr>
          <a:xfrm>
            <a:off x="5368926" y="1417240"/>
            <a:ext cx="6668558" cy="4391818"/>
          </a:xfrm>
          <a:prstGeom prst="rect">
            <a:avLst/>
          </a:prstGeom>
        </p:spPr>
      </p:pic>
    </p:spTree>
    <p:extLst>
      <p:ext uri="{BB962C8B-B14F-4D97-AF65-F5344CB8AC3E}">
        <p14:creationId xmlns:p14="http://schemas.microsoft.com/office/powerpoint/2010/main" val="262007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F915BD6-2CEE-C9E4-66DA-ECC536654A6B}"/>
              </a:ext>
            </a:extLst>
          </p:cNvPr>
          <p:cNvSpPr>
            <a:spLocks noGrp="1"/>
          </p:cNvSpPr>
          <p:nvPr>
            <p:ph type="subTitle" idx="1"/>
          </p:nvPr>
        </p:nvSpPr>
        <p:spPr>
          <a:xfrm>
            <a:off x="1" y="0"/>
            <a:ext cx="12291236" cy="6858000"/>
          </a:xfrm>
        </p:spPr>
        <p:txBody>
          <a:bodyPr>
            <a:normAutofit/>
          </a:bodyPr>
          <a:lstStyle/>
          <a:p>
            <a:endParaRPr lang="en-US" sz="4400" b="1" dirty="0">
              <a:solidFill>
                <a:schemeClr val="accent1"/>
              </a:solidFill>
            </a:endParaRPr>
          </a:p>
          <a:p>
            <a:r>
              <a:rPr lang="en-US" sz="4400" b="1" dirty="0">
                <a:solidFill>
                  <a:schemeClr val="accent1"/>
                </a:solidFill>
              </a:rPr>
              <a:t>Understanding and Using RAG</a:t>
            </a:r>
          </a:p>
          <a:p>
            <a:r>
              <a:rPr lang="en-US" sz="1600" b="1" dirty="0">
                <a:solidFill>
                  <a:schemeClr val="accent1"/>
                </a:solidFill>
              </a:rPr>
              <a:t>Making LLMs Smarter by pairing your data with Gen AI </a:t>
            </a:r>
            <a:endParaRPr lang="en-US" sz="1600" dirty="0"/>
          </a:p>
          <a:p>
            <a:endParaRPr lang="en-US" dirty="0"/>
          </a:p>
          <a:p>
            <a:endParaRPr lang="en-US" dirty="0"/>
          </a:p>
          <a:p>
            <a:endParaRPr lang="en-US" dirty="0"/>
          </a:p>
          <a:p>
            <a:endParaRPr lang="en-US" dirty="0"/>
          </a:p>
          <a:p>
            <a:endParaRPr lang="en-US" dirty="0"/>
          </a:p>
          <a:p>
            <a:r>
              <a:rPr lang="en-US" sz="2000" dirty="0"/>
              <a:t>Presented by Brent Laster &amp;</a:t>
            </a:r>
          </a:p>
        </p:txBody>
      </p:sp>
      <p:pic>
        <p:nvPicPr>
          <p:cNvPr id="4" name="Picture 3">
            <a:extLst>
              <a:ext uri="{FF2B5EF4-FFF2-40B4-BE49-F238E27FC236}">
                <a16:creationId xmlns:a16="http://schemas.microsoft.com/office/drawing/2014/main" id="{46D2D261-61A7-F281-0207-72C0CBBBAFF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184617" y="5642363"/>
            <a:ext cx="1609181" cy="671833"/>
          </a:xfrm>
          <a:prstGeom prst="rect">
            <a:avLst/>
          </a:prstGeom>
        </p:spPr>
      </p:pic>
      <p:pic>
        <p:nvPicPr>
          <p:cNvPr id="1026" name="Picture 2" descr="Problems Using the Registered Trademark Symbol with Products ...">
            <a:extLst>
              <a:ext uri="{FF2B5EF4-FFF2-40B4-BE49-F238E27FC236}">
                <a16:creationId xmlns:a16="http://schemas.microsoft.com/office/drawing/2014/main" id="{850BDE3F-C15B-93FE-D1E5-EF1F263B401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7663" y="5864540"/>
            <a:ext cx="433635" cy="2274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CA1827-D5BA-F28F-D8D6-708E47BBA37A}"/>
              </a:ext>
            </a:extLst>
          </p:cNvPr>
          <p:cNvSpPr txBox="1"/>
          <p:nvPr/>
        </p:nvSpPr>
        <p:spPr>
          <a:xfrm>
            <a:off x="3804251" y="4691765"/>
            <a:ext cx="4583499" cy="461665"/>
          </a:xfrm>
          <a:prstGeom prst="rect">
            <a:avLst/>
          </a:prstGeom>
          <a:noFill/>
        </p:spPr>
        <p:txBody>
          <a:bodyPr wrap="none" rtlCol="0">
            <a:spAutoFit/>
          </a:bodyPr>
          <a:lstStyle/>
          <a:p>
            <a:r>
              <a:rPr lang="en-US" sz="2400" dirty="0"/>
              <a:t>Tech Skills Transformations LLC</a:t>
            </a:r>
          </a:p>
        </p:txBody>
      </p:sp>
      <p:sp>
        <p:nvSpPr>
          <p:cNvPr id="8" name="TextBox 7">
            <a:extLst>
              <a:ext uri="{FF2B5EF4-FFF2-40B4-BE49-F238E27FC236}">
                <a16:creationId xmlns:a16="http://schemas.microsoft.com/office/drawing/2014/main" id="{35ACD8D9-C997-9B29-BF89-B1020D1B5AD2}"/>
              </a:ext>
            </a:extLst>
          </p:cNvPr>
          <p:cNvSpPr txBox="1"/>
          <p:nvPr/>
        </p:nvSpPr>
        <p:spPr>
          <a:xfrm>
            <a:off x="4236959" y="5547391"/>
            <a:ext cx="3504495" cy="861774"/>
          </a:xfrm>
          <a:prstGeom prst="rect">
            <a:avLst/>
          </a:prstGeom>
          <a:noFill/>
        </p:spPr>
        <p:txBody>
          <a:bodyPr wrap="square" rtlCol="0">
            <a:spAutoFit/>
          </a:bodyPr>
          <a:lstStyle/>
          <a:p>
            <a:pPr algn="ctr"/>
            <a:r>
              <a:rPr lang="en-US" sz="1000" dirty="0">
                <a:solidFill>
                  <a:schemeClr val="tx1"/>
                </a:solidFill>
              </a:rPr>
              <a:t>© 2026 Brent C. Laster &amp; Tech Skills Transformations LLC</a:t>
            </a:r>
          </a:p>
          <a:p>
            <a:pPr algn="ctr"/>
            <a:endParaRPr lang="en-US" sz="1000" dirty="0">
              <a:solidFill>
                <a:schemeClr val="tx1"/>
              </a:solidFill>
            </a:endParaRPr>
          </a:p>
          <a:p>
            <a:pPr algn="ctr"/>
            <a:endParaRPr lang="en-US" sz="1000" dirty="0">
              <a:solidFill>
                <a:schemeClr val="tx1"/>
              </a:solidFill>
            </a:endParaRPr>
          </a:p>
          <a:p>
            <a:pPr algn="ctr"/>
            <a:r>
              <a:rPr lang="en-US" sz="1000" dirty="0">
                <a:solidFill>
                  <a:schemeClr val="tx1"/>
                </a:solidFill>
              </a:rPr>
              <a:t> </a:t>
            </a:r>
          </a:p>
          <a:p>
            <a:pPr algn="ctr"/>
            <a:r>
              <a:rPr lang="en-US" sz="1000" dirty="0">
                <a:solidFill>
                  <a:schemeClr val="tx1"/>
                </a:solidFill>
              </a:rPr>
              <a:t>All rights reserved</a:t>
            </a:r>
          </a:p>
        </p:txBody>
      </p:sp>
      <p:pic>
        <p:nvPicPr>
          <p:cNvPr id="10" name="Picture 9">
            <a:extLst>
              <a:ext uri="{FF2B5EF4-FFF2-40B4-BE49-F238E27FC236}">
                <a16:creationId xmlns:a16="http://schemas.microsoft.com/office/drawing/2014/main" id="{2D20550B-13B0-BF43-5692-ADCFB6B3302F}"/>
              </a:ext>
            </a:extLst>
          </p:cNvPr>
          <p:cNvPicPr>
            <a:picLocks noChangeAspect="1"/>
          </p:cNvPicPr>
          <p:nvPr/>
        </p:nvPicPr>
        <p:blipFill>
          <a:blip r:embed="rId4">
            <a:clrChange>
              <a:clrFrom>
                <a:srgbClr val="011936"/>
              </a:clrFrom>
              <a:clrTo>
                <a:srgbClr val="011936">
                  <a:alpha val="0"/>
                </a:srgbClr>
              </a:clrTo>
            </a:clrChange>
          </a:blip>
          <a:stretch>
            <a:fillRect/>
          </a:stretch>
        </p:blipFill>
        <p:spPr>
          <a:xfrm>
            <a:off x="4883558" y="5826554"/>
            <a:ext cx="301059" cy="303448"/>
          </a:xfrm>
          <a:prstGeom prst="rect">
            <a:avLst/>
          </a:prstGeom>
        </p:spPr>
      </p:pic>
      <p:pic>
        <p:nvPicPr>
          <p:cNvPr id="3" name="Picture 2">
            <a:extLst>
              <a:ext uri="{FF2B5EF4-FFF2-40B4-BE49-F238E27FC236}">
                <a16:creationId xmlns:a16="http://schemas.microsoft.com/office/drawing/2014/main" id="{F051816F-8203-27C5-EA14-D97C2DD7AE10}"/>
              </a:ext>
            </a:extLst>
          </p:cNvPr>
          <p:cNvPicPr>
            <a:picLocks noChangeAspect="1"/>
          </p:cNvPicPr>
          <p:nvPr/>
        </p:nvPicPr>
        <p:blipFill>
          <a:blip r:embed="rId5">
            <a:clrChange>
              <a:clrFrom>
                <a:srgbClr val="FDFEFE"/>
              </a:clrFrom>
              <a:clrTo>
                <a:srgbClr val="FDFEFE">
                  <a:alpha val="0"/>
                </a:srgbClr>
              </a:clrTo>
            </a:clrChange>
          </a:blip>
          <a:stretch>
            <a:fillRect/>
          </a:stretch>
        </p:blipFill>
        <p:spPr>
          <a:xfrm>
            <a:off x="4388654" y="1942364"/>
            <a:ext cx="3352800" cy="2247900"/>
          </a:xfrm>
          <a:prstGeom prst="rect">
            <a:avLst/>
          </a:prstGeom>
        </p:spPr>
      </p:pic>
    </p:spTree>
    <p:extLst>
      <p:ext uri="{BB962C8B-B14F-4D97-AF65-F5344CB8AC3E}">
        <p14:creationId xmlns:p14="http://schemas.microsoft.com/office/powerpoint/2010/main" val="2493124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05F1-D4F7-6873-1AC2-254F29BA3606}"/>
              </a:ext>
            </a:extLst>
          </p:cNvPr>
          <p:cNvSpPr>
            <a:spLocks noGrp="1"/>
          </p:cNvSpPr>
          <p:nvPr>
            <p:ph type="title"/>
          </p:nvPr>
        </p:nvSpPr>
        <p:spPr>
          <a:xfrm>
            <a:off x="883065" y="0"/>
            <a:ext cx="10694925" cy="749952"/>
          </a:xfrm>
        </p:spPr>
        <p:txBody>
          <a:bodyPr/>
          <a:lstStyle/>
          <a:p>
            <a:r>
              <a:rPr lang="en-US" dirty="0"/>
              <a:t>Ollama Models</a:t>
            </a:r>
          </a:p>
        </p:txBody>
      </p:sp>
      <p:sp>
        <p:nvSpPr>
          <p:cNvPr id="3" name="Content Placeholder 2">
            <a:extLst>
              <a:ext uri="{FF2B5EF4-FFF2-40B4-BE49-F238E27FC236}">
                <a16:creationId xmlns:a16="http://schemas.microsoft.com/office/drawing/2014/main" id="{95F5F25D-0FBD-46B7-6E4C-19A1C24FABBC}"/>
              </a:ext>
            </a:extLst>
          </p:cNvPr>
          <p:cNvSpPr>
            <a:spLocks noGrp="1"/>
          </p:cNvSpPr>
          <p:nvPr>
            <p:ph idx="1"/>
          </p:nvPr>
        </p:nvSpPr>
        <p:spPr>
          <a:xfrm>
            <a:off x="257175" y="713804"/>
            <a:ext cx="6514685" cy="2084316"/>
          </a:xfrm>
        </p:spPr>
        <p:txBody>
          <a:bodyPr>
            <a:normAutofit/>
          </a:bodyPr>
          <a:lstStyle/>
          <a:p>
            <a:r>
              <a:rPr lang="en-US" sz="1800" dirty="0"/>
              <a:t>Not all models are supported</a:t>
            </a:r>
          </a:p>
          <a:p>
            <a:r>
              <a:rPr lang="en-US" sz="1800" dirty="0"/>
              <a:t>To find supported ones, go to </a:t>
            </a:r>
            <a:r>
              <a:rPr lang="en-US" sz="1800" dirty="0">
                <a:solidFill>
                  <a:srgbClr val="0070C0"/>
                </a:solidFill>
                <a:latin typeface="Consolas" panose="020B0609020204030204" pitchFamily="49" charset="0"/>
                <a:cs typeface="Consolas" panose="020B0609020204030204" pitchFamily="49" charset="0"/>
                <a:hlinkClick r:id="rId2"/>
              </a:rPr>
              <a:t>https://ollama.com/library</a:t>
            </a:r>
            <a:endParaRPr lang="en-US" sz="1800" dirty="0">
              <a:solidFill>
                <a:srgbClr val="0070C0"/>
              </a:solidFill>
              <a:latin typeface="Consolas" panose="020B0609020204030204" pitchFamily="49" charset="0"/>
              <a:cs typeface="Consolas" panose="020B0609020204030204" pitchFamily="49" charset="0"/>
            </a:endParaRPr>
          </a:p>
          <a:p>
            <a:r>
              <a:rPr lang="en-US" sz="1800" dirty="0">
                <a:cs typeface="Consolas" panose="020B0609020204030204" pitchFamily="49" charset="0"/>
              </a:rPr>
              <a:t>Click on model link to learn more</a:t>
            </a:r>
          </a:p>
          <a:p>
            <a:endParaRPr lang="en-US" sz="2400" dirty="0">
              <a:solidFill>
                <a:srgbClr val="0070C0"/>
              </a:solidFill>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7A0369D5-A26F-EF3D-2086-3444C5E96085}"/>
              </a:ext>
            </a:extLst>
          </p:cNvPr>
          <p:cNvPicPr>
            <a:picLocks noChangeAspect="1"/>
          </p:cNvPicPr>
          <p:nvPr/>
        </p:nvPicPr>
        <p:blipFill>
          <a:blip r:embed="rId3"/>
          <a:stretch>
            <a:fillRect/>
          </a:stretch>
        </p:blipFill>
        <p:spPr>
          <a:xfrm>
            <a:off x="883065" y="2070251"/>
            <a:ext cx="4431057" cy="4369646"/>
          </a:xfrm>
          <a:prstGeom prst="rect">
            <a:avLst/>
          </a:prstGeom>
        </p:spPr>
      </p:pic>
      <p:pic>
        <p:nvPicPr>
          <p:cNvPr id="5" name="Picture 4">
            <a:extLst>
              <a:ext uri="{FF2B5EF4-FFF2-40B4-BE49-F238E27FC236}">
                <a16:creationId xmlns:a16="http://schemas.microsoft.com/office/drawing/2014/main" id="{462DDA59-2ED2-E9F6-B648-805F559D576A}"/>
              </a:ext>
            </a:extLst>
          </p:cNvPr>
          <p:cNvPicPr>
            <a:picLocks noChangeAspect="1"/>
          </p:cNvPicPr>
          <p:nvPr/>
        </p:nvPicPr>
        <p:blipFill>
          <a:blip r:embed="rId4"/>
          <a:stretch>
            <a:fillRect/>
          </a:stretch>
        </p:blipFill>
        <p:spPr>
          <a:xfrm>
            <a:off x="6282667" y="106017"/>
            <a:ext cx="4817376" cy="6409083"/>
          </a:xfrm>
          <a:prstGeom prst="rect">
            <a:avLst/>
          </a:prstGeom>
        </p:spPr>
      </p:pic>
    </p:spTree>
    <p:extLst>
      <p:ext uri="{BB962C8B-B14F-4D97-AF65-F5344CB8AC3E}">
        <p14:creationId xmlns:p14="http://schemas.microsoft.com/office/powerpoint/2010/main" val="40401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21"/>
          <p:cNvSpPr txBox="1"/>
          <p:nvPr/>
        </p:nvSpPr>
        <p:spPr>
          <a:xfrm>
            <a:off x="1424193" y="1682000"/>
            <a:ext cx="10409997" cy="110799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1" i="0" u="none" strike="noStrike" cap="none" dirty="0">
                <a:solidFill>
                  <a:srgbClr val="334155"/>
                </a:solidFill>
                <a:latin typeface="Lato"/>
                <a:ea typeface="Lato"/>
                <a:cs typeface="Lato"/>
                <a:sym typeface="Lato"/>
              </a:rPr>
              <a:t>Step 1:</a:t>
            </a:r>
            <a:r>
              <a:rPr lang="en-US" sz="2400" b="0" i="0" u="none" strike="noStrike" cap="none" dirty="0">
                <a:solidFill>
                  <a:srgbClr val="334155"/>
                </a:solidFill>
                <a:latin typeface="Lato"/>
                <a:ea typeface="Lato"/>
                <a:cs typeface="Lato"/>
                <a:sym typeface="Lato"/>
              </a:rPr>
              <a:t> Ask a question about fictional "</a:t>
            </a:r>
            <a:r>
              <a:rPr lang="en-US" sz="2400" b="0" i="0" u="none" strike="noStrike" cap="none" dirty="0" err="1">
                <a:solidFill>
                  <a:srgbClr val="334155"/>
                </a:solidFill>
                <a:latin typeface="Lato"/>
                <a:ea typeface="Lato"/>
                <a:cs typeface="Lato"/>
                <a:sym typeface="Lato"/>
              </a:rPr>
              <a:t>OmniTech</a:t>
            </a:r>
            <a:r>
              <a:rPr lang="en-US" sz="2400" b="0" i="0" u="none" strike="noStrike" cap="none" dirty="0">
                <a:solidFill>
                  <a:srgbClr val="334155"/>
                </a:solidFill>
                <a:latin typeface="Lato"/>
                <a:ea typeface="Lato"/>
                <a:cs typeface="Lato"/>
                <a:sym typeface="Lato"/>
              </a:rPr>
              <a:t>" and observe a generic guess.</a:t>
            </a:r>
            <a:endParaRPr sz="2400" dirty="0"/>
          </a:p>
        </p:txBody>
      </p:sp>
      <p:sp>
        <p:nvSpPr>
          <p:cNvPr id="206" name="Google Shape;206;p21"/>
          <p:cNvSpPr txBox="1"/>
          <p:nvPr/>
        </p:nvSpPr>
        <p:spPr>
          <a:xfrm>
            <a:off x="1443244" y="2890837"/>
            <a:ext cx="10748756" cy="55399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1" i="0" u="none" strike="noStrike" cap="none" dirty="0">
                <a:solidFill>
                  <a:srgbClr val="334155"/>
                </a:solidFill>
                <a:latin typeface="Lato"/>
                <a:ea typeface="Lato"/>
                <a:cs typeface="Lato"/>
                <a:sym typeface="Lato"/>
              </a:rPr>
              <a:t>Step 2:</a:t>
            </a:r>
            <a:r>
              <a:rPr lang="en-US" sz="2400" b="0" i="0" u="none" strike="noStrike" cap="none" dirty="0">
                <a:solidFill>
                  <a:srgbClr val="334155"/>
                </a:solidFill>
                <a:latin typeface="Lato"/>
                <a:ea typeface="Lato"/>
                <a:cs typeface="Lato"/>
                <a:sym typeface="Lato"/>
              </a:rPr>
              <a:t> Open the </a:t>
            </a:r>
            <a:r>
              <a:rPr lang="en-US" sz="2400" b="0" i="0" u="none" strike="noStrike" cap="none" dirty="0" err="1">
                <a:solidFill>
                  <a:srgbClr val="334155"/>
                </a:solidFill>
                <a:latin typeface="Lato"/>
                <a:ea typeface="Lato"/>
                <a:cs typeface="Lato"/>
                <a:sym typeface="Lato"/>
              </a:rPr>
              <a:t>OmniTech</a:t>
            </a:r>
            <a:r>
              <a:rPr lang="en-US" sz="2400" b="0" i="0" u="none" strike="noStrike" cap="none" dirty="0">
                <a:solidFill>
                  <a:srgbClr val="334155"/>
                </a:solidFill>
                <a:latin typeface="Lato"/>
                <a:ea typeface="Lato"/>
                <a:cs typeface="Lato"/>
                <a:sym typeface="Lato"/>
              </a:rPr>
              <a:t> documentation file provided in your environment.</a:t>
            </a:r>
            <a:endParaRPr sz="2400" dirty="0"/>
          </a:p>
        </p:txBody>
      </p:sp>
      <p:sp>
        <p:nvSpPr>
          <p:cNvPr id="207" name="Google Shape;207;p21"/>
          <p:cNvSpPr txBox="1"/>
          <p:nvPr/>
        </p:nvSpPr>
        <p:spPr>
          <a:xfrm>
            <a:off x="1368079" y="3614943"/>
            <a:ext cx="9667876" cy="55399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1" i="0" u="none" strike="noStrike" cap="none" dirty="0">
                <a:solidFill>
                  <a:srgbClr val="334155"/>
                </a:solidFill>
                <a:latin typeface="Lato"/>
                <a:ea typeface="Lato"/>
                <a:cs typeface="Lato"/>
                <a:sym typeface="Lato"/>
              </a:rPr>
              <a:t>Step 3:</a:t>
            </a:r>
            <a:r>
              <a:rPr lang="en-US" sz="2400" b="0" i="0" u="none" strike="noStrike" cap="none" dirty="0">
                <a:solidFill>
                  <a:srgbClr val="334155"/>
                </a:solidFill>
                <a:latin typeface="Lato"/>
                <a:ea typeface="Lato"/>
                <a:cs typeface="Lato"/>
                <a:sym typeface="Lato"/>
              </a:rPr>
              <a:t> Manually copy documentation text into your LLM prompt.</a:t>
            </a:r>
            <a:endParaRPr sz="2400" dirty="0"/>
          </a:p>
        </p:txBody>
      </p:sp>
      <p:sp>
        <p:nvSpPr>
          <p:cNvPr id="208" name="Google Shape;208;p21"/>
          <p:cNvSpPr txBox="1"/>
          <p:nvPr/>
        </p:nvSpPr>
        <p:spPr>
          <a:xfrm>
            <a:off x="1424194" y="4393514"/>
            <a:ext cx="9893163" cy="55399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1" i="0" u="none" strike="noStrike" cap="none" dirty="0">
                <a:solidFill>
                  <a:srgbClr val="334155"/>
                </a:solidFill>
                <a:latin typeface="Lato"/>
                <a:ea typeface="Lato"/>
                <a:cs typeface="Lato"/>
                <a:sym typeface="Lato"/>
              </a:rPr>
              <a:t>Step 4:</a:t>
            </a:r>
            <a:r>
              <a:rPr lang="en-US" sz="2400" b="0" i="0" u="none" strike="noStrike" cap="none" dirty="0">
                <a:solidFill>
                  <a:srgbClr val="334155"/>
                </a:solidFill>
                <a:latin typeface="Lato"/>
                <a:ea typeface="Lato"/>
                <a:cs typeface="Lato"/>
                <a:sym typeface="Lato"/>
              </a:rPr>
              <a:t> Ask the same question and observe the exact, factual response.</a:t>
            </a:r>
            <a:endParaRPr sz="2400" dirty="0"/>
          </a:p>
        </p:txBody>
      </p:sp>
      <p:sp>
        <p:nvSpPr>
          <p:cNvPr id="209" name="Google Shape;209;p21"/>
          <p:cNvSpPr txBox="1"/>
          <p:nvPr/>
        </p:nvSpPr>
        <p:spPr>
          <a:xfrm>
            <a:off x="1424194" y="5178504"/>
            <a:ext cx="10317231" cy="55399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1" i="0" u="none" strike="noStrike" cap="none" dirty="0">
                <a:solidFill>
                  <a:srgbClr val="334155"/>
                </a:solidFill>
                <a:latin typeface="Lato"/>
                <a:ea typeface="Lato"/>
                <a:cs typeface="Lato"/>
                <a:sym typeface="Lato"/>
              </a:rPr>
              <a:t>Goal:</a:t>
            </a:r>
            <a:r>
              <a:rPr lang="en-US" sz="2400" b="0" i="0" u="none" strike="noStrike" cap="none" dirty="0">
                <a:solidFill>
                  <a:srgbClr val="334155"/>
                </a:solidFill>
                <a:latin typeface="Lato"/>
                <a:ea typeface="Lato"/>
                <a:cs typeface="Lato"/>
                <a:sym typeface="Lato"/>
              </a:rPr>
              <a:t> Understand the power of "Augmenting" the prompt with external data.</a:t>
            </a:r>
            <a:endParaRPr sz="2400" dirty="0"/>
          </a:p>
        </p:txBody>
      </p:sp>
      <p:pic>
        <p:nvPicPr>
          <p:cNvPr id="210" name="Google Shape;210;p21" descr="image.png"/>
          <p:cNvPicPr preferRelativeResize="0"/>
          <p:nvPr/>
        </p:nvPicPr>
        <p:blipFill rotWithShape="1">
          <a:blip r:embed="rId3">
            <a:alphaModFix/>
          </a:blip>
          <a:srcRect/>
          <a:stretch/>
        </p:blipFill>
        <p:spPr>
          <a:xfrm>
            <a:off x="364952" y="1867799"/>
            <a:ext cx="488674" cy="403984"/>
          </a:xfrm>
          <a:prstGeom prst="rect">
            <a:avLst/>
          </a:prstGeom>
          <a:noFill/>
          <a:ln>
            <a:noFill/>
          </a:ln>
        </p:spPr>
      </p:pic>
      <p:pic>
        <p:nvPicPr>
          <p:cNvPr id="211" name="Google Shape;211;p21" descr="image.png"/>
          <p:cNvPicPr preferRelativeResize="0"/>
          <p:nvPr/>
        </p:nvPicPr>
        <p:blipFill rotWithShape="1">
          <a:blip r:embed="rId4">
            <a:alphaModFix/>
          </a:blip>
          <a:srcRect/>
          <a:stretch/>
        </p:blipFill>
        <p:spPr>
          <a:xfrm>
            <a:off x="364952" y="2912457"/>
            <a:ext cx="395909" cy="553998"/>
          </a:xfrm>
          <a:prstGeom prst="rect">
            <a:avLst/>
          </a:prstGeom>
          <a:noFill/>
          <a:ln>
            <a:noFill/>
          </a:ln>
        </p:spPr>
      </p:pic>
      <p:pic>
        <p:nvPicPr>
          <p:cNvPr id="212" name="Google Shape;212;p21" descr="image.png"/>
          <p:cNvPicPr preferRelativeResize="0"/>
          <p:nvPr/>
        </p:nvPicPr>
        <p:blipFill rotWithShape="1">
          <a:blip r:embed="rId5">
            <a:alphaModFix/>
          </a:blip>
          <a:srcRect/>
          <a:stretch/>
        </p:blipFill>
        <p:spPr>
          <a:xfrm>
            <a:off x="364952" y="3728402"/>
            <a:ext cx="584545" cy="553997"/>
          </a:xfrm>
          <a:prstGeom prst="rect">
            <a:avLst/>
          </a:prstGeom>
          <a:noFill/>
          <a:ln>
            <a:noFill/>
          </a:ln>
        </p:spPr>
      </p:pic>
      <p:pic>
        <p:nvPicPr>
          <p:cNvPr id="213" name="Google Shape;213;p21" descr="image.png"/>
          <p:cNvPicPr preferRelativeResize="0"/>
          <p:nvPr/>
        </p:nvPicPr>
        <p:blipFill rotWithShape="1">
          <a:blip r:embed="rId6">
            <a:alphaModFix/>
          </a:blip>
          <a:srcRect/>
          <a:stretch/>
        </p:blipFill>
        <p:spPr>
          <a:xfrm>
            <a:off x="412888" y="4543529"/>
            <a:ext cx="488673" cy="403983"/>
          </a:xfrm>
          <a:prstGeom prst="rect">
            <a:avLst/>
          </a:prstGeom>
          <a:noFill/>
          <a:ln>
            <a:noFill/>
          </a:ln>
        </p:spPr>
      </p:pic>
      <p:pic>
        <p:nvPicPr>
          <p:cNvPr id="214" name="Google Shape;214;p21" descr="image.png"/>
          <p:cNvPicPr preferRelativeResize="0"/>
          <p:nvPr/>
        </p:nvPicPr>
        <p:blipFill rotWithShape="1">
          <a:blip r:embed="rId7">
            <a:alphaModFix/>
          </a:blip>
          <a:srcRect/>
          <a:stretch/>
        </p:blipFill>
        <p:spPr>
          <a:xfrm>
            <a:off x="472521" y="5209459"/>
            <a:ext cx="384729" cy="523043"/>
          </a:xfrm>
          <a:prstGeom prst="rect">
            <a:avLst/>
          </a:prstGeom>
          <a:noFill/>
          <a:ln>
            <a:noFill/>
          </a:ln>
        </p:spPr>
      </p:pic>
      <p:sp>
        <p:nvSpPr>
          <p:cNvPr id="215" name="Google Shape;215;p21"/>
          <p:cNvSpPr txBox="1"/>
          <p:nvPr/>
        </p:nvSpPr>
        <p:spPr>
          <a:xfrm>
            <a:off x="800100" y="196040"/>
            <a:ext cx="11601450"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dirty="0">
                <a:solidFill>
                  <a:srgbClr val="003366"/>
                </a:solidFill>
                <a:latin typeface="Poppins"/>
                <a:ea typeface="Poppins"/>
                <a:cs typeface="Poppins"/>
                <a:sym typeface="Poppins"/>
              </a:rPr>
              <a:t>Lab 1 Preview: Manual RAG</a:t>
            </a:r>
            <a:endParaRPr dirty="0"/>
          </a:p>
        </p:txBody>
      </p:sp>
    </p:spTree>
    <p:extLst>
      <p:ext uri="{BB962C8B-B14F-4D97-AF65-F5344CB8AC3E}">
        <p14:creationId xmlns:p14="http://schemas.microsoft.com/office/powerpoint/2010/main" val="3679576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C9131-F284-F993-2C13-E7468C1D34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06314D1-C48E-A8FE-4650-29B75C21D620}"/>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1" y="0"/>
            <a:ext cx="12191999" cy="6459181"/>
          </a:xfrm>
          <a:prstGeom prst="rect">
            <a:avLst/>
          </a:prstGeom>
          <a:solidFill>
            <a:schemeClr val="accent5">
              <a:lumMod val="20000"/>
              <a:lumOff val="80000"/>
            </a:schemeClr>
          </a:solidFill>
        </p:spPr>
      </p:pic>
      <p:sp>
        <p:nvSpPr>
          <p:cNvPr id="2" name="Title 1">
            <a:extLst>
              <a:ext uri="{FF2B5EF4-FFF2-40B4-BE49-F238E27FC236}">
                <a16:creationId xmlns:a16="http://schemas.microsoft.com/office/drawing/2014/main" id="{BE436C5F-F050-F988-CDCD-AF65C85A66E3}"/>
              </a:ext>
            </a:extLst>
          </p:cNvPr>
          <p:cNvSpPr>
            <a:spLocks noGrp="1"/>
          </p:cNvSpPr>
          <p:nvPr>
            <p:ph type="title"/>
          </p:nvPr>
        </p:nvSpPr>
        <p:spPr>
          <a:xfrm>
            <a:off x="1361263" y="2830617"/>
            <a:ext cx="9640162" cy="598383"/>
          </a:xfrm>
        </p:spPr>
        <p:txBody>
          <a:bodyPr/>
          <a:lstStyle/>
          <a:p>
            <a:r>
              <a:rPr lang="en-US" dirty="0"/>
              <a:t>Lab 1 – Grounding data by augmenting prompts</a:t>
            </a:r>
          </a:p>
        </p:txBody>
      </p:sp>
      <p:sp>
        <p:nvSpPr>
          <p:cNvPr id="6" name="TextBox 5">
            <a:extLst>
              <a:ext uri="{FF2B5EF4-FFF2-40B4-BE49-F238E27FC236}">
                <a16:creationId xmlns:a16="http://schemas.microsoft.com/office/drawing/2014/main" id="{0C214451-0186-9950-BEAC-22BDA4D03402}"/>
              </a:ext>
            </a:extLst>
          </p:cNvPr>
          <p:cNvSpPr txBox="1"/>
          <p:nvPr/>
        </p:nvSpPr>
        <p:spPr>
          <a:xfrm>
            <a:off x="0" y="4163643"/>
            <a:ext cx="12192000" cy="400110"/>
          </a:xfrm>
          <a:prstGeom prst="rect">
            <a:avLst/>
          </a:prstGeom>
          <a:noFill/>
        </p:spPr>
        <p:txBody>
          <a:bodyPr wrap="square">
            <a:spAutoFit/>
          </a:bodyPr>
          <a:lstStyle/>
          <a:p>
            <a:pPr algn="ct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Purpose: </a:t>
            </a:r>
            <a:r>
              <a:rPr lang="en-US" sz="2000" i="1" dirty="0">
                <a:solidFill>
                  <a:schemeClr val="bg1"/>
                </a:solidFill>
              </a:rPr>
              <a:t>In this lab, </a:t>
            </a:r>
            <a:r>
              <a:rPr lang="en-US" sz="2000" i="1" dirty="0">
                <a:solidFill>
                  <a:schemeClr val="bg1"/>
                </a:solidFill>
                <a:cs typeface="Arial" panose="020B0604020202020204" pitchFamily="34" charset="0"/>
              </a:rPr>
              <a:t>we’ll see a basic example of augmenting a prompt by retrieving context from a data file</a:t>
            </a:r>
            <a:endParaRPr lang="en-US" sz="2000" i="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5CD6876-700A-9917-BE4C-E8B3D095C3AD}"/>
              </a:ext>
            </a:extLst>
          </p:cNvPr>
          <p:cNvPicPr>
            <a:picLocks noChangeAspect="1"/>
          </p:cNvPicPr>
          <p:nvPr/>
        </p:nvPicPr>
        <p:blipFill>
          <a:blip r:embed="rId4"/>
          <a:stretch>
            <a:fillRect/>
          </a:stretch>
        </p:blipFill>
        <p:spPr>
          <a:xfrm>
            <a:off x="4068418" y="398819"/>
            <a:ext cx="4494228" cy="1429981"/>
          </a:xfrm>
          <a:prstGeom prst="rect">
            <a:avLst/>
          </a:prstGeom>
        </p:spPr>
      </p:pic>
    </p:spTree>
    <p:extLst>
      <p:ext uri="{BB962C8B-B14F-4D97-AF65-F5344CB8AC3E}">
        <p14:creationId xmlns:p14="http://schemas.microsoft.com/office/powerpoint/2010/main" val="862998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24"/>
          <p:cNvSpPr/>
          <p:nvPr/>
        </p:nvSpPr>
        <p:spPr>
          <a:xfrm>
            <a:off x="571500" y="3910012"/>
            <a:ext cx="11049000" cy="38100"/>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1" name="Google Shape;241;p24"/>
          <p:cNvSpPr txBox="1"/>
          <p:nvPr/>
        </p:nvSpPr>
        <p:spPr>
          <a:xfrm>
            <a:off x="507968" y="4167187"/>
            <a:ext cx="2668302" cy="45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Lab 1</a:t>
            </a:r>
            <a:endParaRPr/>
          </a:p>
        </p:txBody>
      </p:sp>
      <p:sp>
        <p:nvSpPr>
          <p:cNvPr id="242" name="Google Shape;242;p24"/>
          <p:cNvSpPr txBox="1"/>
          <p:nvPr/>
        </p:nvSpPr>
        <p:spPr>
          <a:xfrm>
            <a:off x="571500" y="4767262"/>
            <a:ext cx="2541240" cy="571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a:solidFill>
                  <a:srgbClr val="334155"/>
                </a:solidFill>
                <a:latin typeface="Lato"/>
                <a:ea typeface="Lato"/>
                <a:cs typeface="Lato"/>
                <a:sym typeface="Lato"/>
              </a:rPr>
              <a:t>Manual RAG &amp; Prompt Injection</a:t>
            </a:r>
            <a:endParaRPr/>
          </a:p>
        </p:txBody>
      </p:sp>
      <p:sp>
        <p:nvSpPr>
          <p:cNvPr id="243" name="Google Shape;243;p24"/>
          <p:cNvSpPr txBox="1"/>
          <p:nvPr/>
        </p:nvSpPr>
        <p:spPr>
          <a:xfrm>
            <a:off x="3343888" y="2376487"/>
            <a:ext cx="2668302" cy="45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Lab 2-3</a:t>
            </a:r>
            <a:endParaRPr/>
          </a:p>
        </p:txBody>
      </p:sp>
      <p:sp>
        <p:nvSpPr>
          <p:cNvPr id="244" name="Google Shape;244;p24"/>
          <p:cNvSpPr txBox="1"/>
          <p:nvPr/>
        </p:nvSpPr>
        <p:spPr>
          <a:xfrm>
            <a:off x="3407419" y="2976562"/>
            <a:ext cx="2541240" cy="571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a:solidFill>
                  <a:srgbClr val="334155"/>
                </a:solidFill>
                <a:latin typeface="Lato"/>
                <a:ea typeface="Lato"/>
                <a:cs typeface="Lato"/>
                <a:sym typeface="Lato"/>
              </a:rPr>
              <a:t>Vector DBs &amp; Automated Systems</a:t>
            </a:r>
            <a:endParaRPr/>
          </a:p>
        </p:txBody>
      </p:sp>
      <p:sp>
        <p:nvSpPr>
          <p:cNvPr id="245" name="Google Shape;245;p24"/>
          <p:cNvSpPr txBox="1"/>
          <p:nvPr/>
        </p:nvSpPr>
        <p:spPr>
          <a:xfrm>
            <a:off x="6179808" y="4167187"/>
            <a:ext cx="2668302" cy="45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Lab 4-5</a:t>
            </a:r>
            <a:endParaRPr/>
          </a:p>
        </p:txBody>
      </p:sp>
      <p:sp>
        <p:nvSpPr>
          <p:cNvPr id="246" name="Google Shape;246;p24"/>
          <p:cNvSpPr txBox="1"/>
          <p:nvPr/>
        </p:nvSpPr>
        <p:spPr>
          <a:xfrm>
            <a:off x="6243339" y="4767262"/>
            <a:ext cx="2541240" cy="571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a:solidFill>
                  <a:srgbClr val="334155"/>
                </a:solidFill>
                <a:latin typeface="Lato"/>
                <a:ea typeface="Lato"/>
                <a:cs typeface="Lato"/>
                <a:sym typeface="Lato"/>
              </a:rPr>
              <a:t>Knowledge Graphs &amp; Relationships</a:t>
            </a:r>
            <a:endParaRPr/>
          </a:p>
        </p:txBody>
      </p:sp>
      <p:sp>
        <p:nvSpPr>
          <p:cNvPr id="247" name="Google Shape;247;p24"/>
          <p:cNvSpPr txBox="1"/>
          <p:nvPr/>
        </p:nvSpPr>
        <p:spPr>
          <a:xfrm>
            <a:off x="9015728" y="2662237"/>
            <a:ext cx="2668302" cy="45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Lab 6</a:t>
            </a:r>
            <a:endParaRPr/>
          </a:p>
        </p:txBody>
      </p:sp>
      <p:sp>
        <p:nvSpPr>
          <p:cNvPr id="248" name="Google Shape;248;p24"/>
          <p:cNvSpPr txBox="1"/>
          <p:nvPr/>
        </p:nvSpPr>
        <p:spPr>
          <a:xfrm>
            <a:off x="9079259" y="3262312"/>
            <a:ext cx="2541240" cy="2857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a:solidFill>
                  <a:srgbClr val="334155"/>
                </a:solidFill>
                <a:latin typeface="Lato"/>
                <a:ea typeface="Lato"/>
                <a:cs typeface="Lato"/>
                <a:sym typeface="Lato"/>
              </a:rPr>
              <a:t>Hybrid RAG: The Final System</a:t>
            </a:r>
            <a:endParaRPr/>
          </a:p>
        </p:txBody>
      </p:sp>
      <p:sp>
        <p:nvSpPr>
          <p:cNvPr id="249" name="Google Shape;249;p24"/>
          <p:cNvSpPr txBox="1"/>
          <p:nvPr/>
        </p:nvSpPr>
        <p:spPr>
          <a:xfrm>
            <a:off x="916057" y="134178"/>
            <a:ext cx="11601450"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dirty="0">
                <a:solidFill>
                  <a:srgbClr val="003366"/>
                </a:solidFill>
                <a:latin typeface="Poppins"/>
                <a:ea typeface="Poppins"/>
                <a:cs typeface="Poppins"/>
                <a:sym typeface="Poppins"/>
              </a:rPr>
              <a:t>Where We're Headed (Labs 1-6)</a:t>
            </a:r>
            <a:endParaRPr dirty="0"/>
          </a:p>
        </p:txBody>
      </p:sp>
      <p:sp>
        <p:nvSpPr>
          <p:cNvPr id="250" name="Google Shape;250;p24"/>
          <p:cNvSpPr/>
          <p:nvPr/>
        </p:nvSpPr>
        <p:spPr>
          <a:xfrm>
            <a:off x="1746870" y="3833812"/>
            <a:ext cx="190500" cy="190500"/>
          </a:xfrm>
          <a:prstGeom prst="roundRect">
            <a:avLst>
              <a:gd name="adj" fmla="val 50000"/>
            </a:avLst>
          </a:prstGeom>
          <a:solidFill>
            <a:srgbClr val="FFFFFF"/>
          </a:solidFill>
          <a:ln w="38100" cap="flat" cmpd="sng">
            <a:solidFill>
              <a:srgbClr val="00A7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1" name="Google Shape;251;p24"/>
          <p:cNvSpPr/>
          <p:nvPr/>
        </p:nvSpPr>
        <p:spPr>
          <a:xfrm>
            <a:off x="4582790" y="3833812"/>
            <a:ext cx="190500" cy="190500"/>
          </a:xfrm>
          <a:prstGeom prst="roundRect">
            <a:avLst>
              <a:gd name="adj" fmla="val 50000"/>
            </a:avLst>
          </a:prstGeom>
          <a:solidFill>
            <a:srgbClr val="FFFFFF"/>
          </a:solidFill>
          <a:ln w="38100" cap="flat" cmpd="sng">
            <a:solidFill>
              <a:srgbClr val="00A7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2" name="Google Shape;252;p24"/>
          <p:cNvSpPr/>
          <p:nvPr/>
        </p:nvSpPr>
        <p:spPr>
          <a:xfrm>
            <a:off x="7418709" y="3833812"/>
            <a:ext cx="190500" cy="190500"/>
          </a:xfrm>
          <a:prstGeom prst="roundRect">
            <a:avLst>
              <a:gd name="adj" fmla="val 50000"/>
            </a:avLst>
          </a:prstGeom>
          <a:solidFill>
            <a:srgbClr val="FFFFFF"/>
          </a:solidFill>
          <a:ln w="38100" cap="flat" cmpd="sng">
            <a:solidFill>
              <a:srgbClr val="00A7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3" name="Google Shape;253;p24"/>
          <p:cNvSpPr/>
          <p:nvPr/>
        </p:nvSpPr>
        <p:spPr>
          <a:xfrm>
            <a:off x="10254629" y="3833812"/>
            <a:ext cx="190500" cy="190500"/>
          </a:xfrm>
          <a:prstGeom prst="roundRect">
            <a:avLst>
              <a:gd name="adj" fmla="val 50000"/>
            </a:avLst>
          </a:prstGeom>
          <a:solidFill>
            <a:srgbClr val="FFFFFF"/>
          </a:solidFill>
          <a:ln w="38100" cap="flat" cmpd="sng">
            <a:solidFill>
              <a:srgbClr val="00A7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1830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1" name="Google Shape;101;p15" descr="image.png"/>
          <p:cNvPicPr preferRelativeResize="0"/>
          <p:nvPr/>
        </p:nvPicPr>
        <p:blipFill rotWithShape="1">
          <a:blip r:embed="rId4">
            <a:alphaModFix/>
          </a:blip>
          <a:srcRect/>
          <a:stretch/>
        </p:blipFill>
        <p:spPr>
          <a:xfrm>
            <a:off x="571500" y="2300287"/>
            <a:ext cx="3492549" cy="3209925"/>
          </a:xfrm>
          <a:prstGeom prst="rect">
            <a:avLst/>
          </a:prstGeom>
          <a:noFill/>
          <a:ln>
            <a:noFill/>
          </a:ln>
        </p:spPr>
      </p:pic>
      <p:pic>
        <p:nvPicPr>
          <p:cNvPr id="102" name="Google Shape;102;p15" descr="image.png"/>
          <p:cNvPicPr preferRelativeResize="0"/>
          <p:nvPr/>
        </p:nvPicPr>
        <p:blipFill rotWithShape="1">
          <a:blip r:embed="rId5">
            <a:alphaModFix/>
          </a:blip>
          <a:srcRect/>
          <a:stretch/>
        </p:blipFill>
        <p:spPr>
          <a:xfrm>
            <a:off x="4349799" y="2300287"/>
            <a:ext cx="3492549" cy="3209925"/>
          </a:xfrm>
          <a:prstGeom prst="rect">
            <a:avLst/>
          </a:prstGeom>
          <a:noFill/>
          <a:ln>
            <a:noFill/>
          </a:ln>
        </p:spPr>
      </p:pic>
      <p:pic>
        <p:nvPicPr>
          <p:cNvPr id="103" name="Google Shape;103;p15" descr="image.png"/>
          <p:cNvPicPr preferRelativeResize="0"/>
          <p:nvPr/>
        </p:nvPicPr>
        <p:blipFill rotWithShape="1">
          <a:blip r:embed="rId6">
            <a:alphaModFix/>
          </a:blip>
          <a:srcRect/>
          <a:stretch/>
        </p:blipFill>
        <p:spPr>
          <a:xfrm>
            <a:off x="8128099" y="2300287"/>
            <a:ext cx="3492549" cy="3209925"/>
          </a:xfrm>
          <a:prstGeom prst="rect">
            <a:avLst/>
          </a:prstGeom>
          <a:noFill/>
          <a:ln>
            <a:noFill/>
          </a:ln>
        </p:spPr>
      </p:pic>
      <p:sp>
        <p:nvSpPr>
          <p:cNvPr id="104" name="Google Shape;104;p15"/>
          <p:cNvSpPr txBox="1"/>
          <p:nvPr/>
        </p:nvSpPr>
        <p:spPr>
          <a:xfrm>
            <a:off x="794225" y="3328987"/>
            <a:ext cx="3047099" cy="45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Chunking</a:t>
            </a:r>
            <a:endParaRPr/>
          </a:p>
        </p:txBody>
      </p:sp>
      <p:sp>
        <p:nvSpPr>
          <p:cNvPr id="105" name="Google Shape;105;p15"/>
          <p:cNvSpPr txBox="1"/>
          <p:nvPr/>
        </p:nvSpPr>
        <p:spPr>
          <a:xfrm>
            <a:off x="866775" y="3929062"/>
            <a:ext cx="2901999" cy="8572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a:solidFill>
                  <a:srgbClr val="334155"/>
                </a:solidFill>
                <a:latin typeface="Lato"/>
                <a:ea typeface="Lato"/>
                <a:cs typeface="Lato"/>
                <a:sym typeface="Lato"/>
              </a:rPr>
              <a:t>Breaking long documents into small, manageable pieces so the AI can find specific facts easily.</a:t>
            </a:r>
            <a:endParaRPr/>
          </a:p>
        </p:txBody>
      </p:sp>
      <p:sp>
        <p:nvSpPr>
          <p:cNvPr id="106" name="Google Shape;106;p15"/>
          <p:cNvSpPr txBox="1"/>
          <p:nvPr/>
        </p:nvSpPr>
        <p:spPr>
          <a:xfrm>
            <a:off x="4572524" y="3328987"/>
            <a:ext cx="3047099" cy="45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Embedding</a:t>
            </a:r>
            <a:endParaRPr/>
          </a:p>
        </p:txBody>
      </p:sp>
      <p:sp>
        <p:nvSpPr>
          <p:cNvPr id="107" name="Google Shape;107;p15"/>
          <p:cNvSpPr txBox="1"/>
          <p:nvPr/>
        </p:nvSpPr>
        <p:spPr>
          <a:xfrm>
            <a:off x="4645074" y="3929062"/>
            <a:ext cx="2901999" cy="11430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a:solidFill>
                  <a:srgbClr val="334155"/>
                </a:solidFill>
                <a:latin typeface="Lato"/>
                <a:ea typeface="Lato"/>
                <a:cs typeface="Lato"/>
                <a:sym typeface="Lato"/>
              </a:rPr>
              <a:t>Converting text into numerical vectors (lists of numbers) that represent the mathematical "meaning" of the words.</a:t>
            </a:r>
            <a:endParaRPr/>
          </a:p>
        </p:txBody>
      </p:sp>
      <p:sp>
        <p:nvSpPr>
          <p:cNvPr id="108" name="Google Shape;108;p15"/>
          <p:cNvSpPr txBox="1"/>
          <p:nvPr/>
        </p:nvSpPr>
        <p:spPr>
          <a:xfrm>
            <a:off x="8350824" y="3328987"/>
            <a:ext cx="3047099" cy="457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Indexing</a:t>
            </a:r>
            <a:endParaRPr/>
          </a:p>
        </p:txBody>
      </p:sp>
      <p:sp>
        <p:nvSpPr>
          <p:cNvPr id="109" name="Google Shape;109;p15"/>
          <p:cNvSpPr txBox="1"/>
          <p:nvPr/>
        </p:nvSpPr>
        <p:spPr>
          <a:xfrm>
            <a:off x="8423374" y="3929062"/>
            <a:ext cx="2901999" cy="8572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500" b="0" i="0" u="none" strike="noStrike" cap="none">
                <a:solidFill>
                  <a:srgbClr val="334155"/>
                </a:solidFill>
                <a:latin typeface="Lato"/>
                <a:ea typeface="Lato"/>
                <a:cs typeface="Lato"/>
                <a:sym typeface="Lato"/>
              </a:rPr>
              <a:t>Storing these vectors in a specialized "Vector Database" for lightning-fast retrieval later on.</a:t>
            </a:r>
            <a:endParaRPr/>
          </a:p>
        </p:txBody>
      </p:sp>
      <p:pic>
        <p:nvPicPr>
          <p:cNvPr id="110" name="Google Shape;110;p15" descr="image.png"/>
          <p:cNvPicPr preferRelativeResize="0"/>
          <p:nvPr/>
        </p:nvPicPr>
        <p:blipFill rotWithShape="1">
          <a:blip r:embed="rId7">
            <a:alphaModFix/>
          </a:blip>
          <a:srcRect/>
          <a:stretch/>
        </p:blipFill>
        <p:spPr>
          <a:xfrm>
            <a:off x="2089100" y="2643187"/>
            <a:ext cx="457200" cy="457200"/>
          </a:xfrm>
          <a:prstGeom prst="rect">
            <a:avLst/>
          </a:prstGeom>
          <a:noFill/>
          <a:ln>
            <a:noFill/>
          </a:ln>
        </p:spPr>
      </p:pic>
      <p:pic>
        <p:nvPicPr>
          <p:cNvPr id="111" name="Google Shape;111;p15" descr="image.png"/>
          <p:cNvPicPr preferRelativeResize="0"/>
          <p:nvPr/>
        </p:nvPicPr>
        <p:blipFill rotWithShape="1">
          <a:blip r:embed="rId8">
            <a:alphaModFix/>
          </a:blip>
          <a:srcRect/>
          <a:stretch/>
        </p:blipFill>
        <p:spPr>
          <a:xfrm>
            <a:off x="5895975" y="2643187"/>
            <a:ext cx="400050" cy="457200"/>
          </a:xfrm>
          <a:prstGeom prst="rect">
            <a:avLst/>
          </a:prstGeom>
          <a:noFill/>
          <a:ln>
            <a:noFill/>
          </a:ln>
        </p:spPr>
      </p:pic>
      <p:pic>
        <p:nvPicPr>
          <p:cNvPr id="112" name="Google Shape;112;p15" descr="image.png"/>
          <p:cNvPicPr preferRelativeResize="0"/>
          <p:nvPr/>
        </p:nvPicPr>
        <p:blipFill rotWithShape="1">
          <a:blip r:embed="rId9">
            <a:alphaModFix/>
          </a:blip>
          <a:srcRect/>
          <a:stretch/>
        </p:blipFill>
        <p:spPr>
          <a:xfrm>
            <a:off x="9674274" y="2643187"/>
            <a:ext cx="400050" cy="457200"/>
          </a:xfrm>
          <a:prstGeom prst="rect">
            <a:avLst/>
          </a:prstGeom>
          <a:noFill/>
          <a:ln>
            <a:noFill/>
          </a:ln>
        </p:spPr>
      </p:pic>
      <p:sp>
        <p:nvSpPr>
          <p:cNvPr id="113" name="Google Shape;113;p15"/>
          <p:cNvSpPr txBox="1"/>
          <p:nvPr/>
        </p:nvSpPr>
        <p:spPr>
          <a:xfrm>
            <a:off x="571500" y="571500"/>
            <a:ext cx="11601450" cy="4616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1" i="0" u="none" strike="noStrike" cap="none" dirty="0">
                <a:solidFill>
                  <a:srgbClr val="003366"/>
                </a:solidFill>
                <a:latin typeface="Poppins"/>
                <a:ea typeface="Poppins"/>
                <a:cs typeface="Poppins"/>
                <a:sym typeface="Poppins"/>
              </a:rPr>
              <a:t>Preparing Your Data</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45E3790C-473D-FE3F-A84B-DC53C3321814}"/>
            </a:ext>
          </a:extLst>
        </p:cNvPr>
        <p:cNvGrpSpPr/>
        <p:nvPr/>
      </p:nvGrpSpPr>
      <p:grpSpPr>
        <a:xfrm>
          <a:off x="0" y="0"/>
          <a:ext cx="0" cy="0"/>
          <a:chOff x="0" y="0"/>
          <a:chExt cx="0" cy="0"/>
        </a:xfrm>
      </p:grpSpPr>
      <p:sp>
        <p:nvSpPr>
          <p:cNvPr id="180" name="Google Shape;180;p22">
            <a:extLst>
              <a:ext uri="{FF2B5EF4-FFF2-40B4-BE49-F238E27FC236}">
                <a16:creationId xmlns:a16="http://schemas.microsoft.com/office/drawing/2014/main" id="{39DEB1EA-D3EF-12EF-0390-23846B84B1B7}"/>
              </a:ext>
            </a:extLst>
          </p:cNvPr>
          <p:cNvSpPr/>
          <p:nvPr/>
        </p:nvSpPr>
        <p:spPr>
          <a:xfrm>
            <a:off x="5619750" y="2709862"/>
            <a:ext cx="952500" cy="476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1" name="Google Shape;181;p22">
            <a:extLst>
              <a:ext uri="{FF2B5EF4-FFF2-40B4-BE49-F238E27FC236}">
                <a16:creationId xmlns:a16="http://schemas.microsoft.com/office/drawing/2014/main" id="{9B7CCA2B-24DF-414E-16F1-DF2E64F0A9B3}"/>
              </a:ext>
            </a:extLst>
          </p:cNvPr>
          <p:cNvSpPr txBox="1"/>
          <p:nvPr/>
        </p:nvSpPr>
        <p:spPr>
          <a:xfrm>
            <a:off x="907627" y="3125613"/>
            <a:ext cx="10376745"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500" b="1" dirty="0">
                <a:solidFill>
                  <a:srgbClr val="003366"/>
                </a:solidFill>
                <a:latin typeface="Poppins"/>
                <a:cs typeface="Poppins"/>
                <a:sym typeface="Poppins"/>
              </a:rPr>
              <a:t>Chunking</a:t>
            </a:r>
            <a:endParaRPr dirty="0"/>
          </a:p>
        </p:txBody>
      </p:sp>
      <p:sp>
        <p:nvSpPr>
          <p:cNvPr id="2" name="Rectangle 1">
            <a:extLst>
              <a:ext uri="{FF2B5EF4-FFF2-40B4-BE49-F238E27FC236}">
                <a16:creationId xmlns:a16="http://schemas.microsoft.com/office/drawing/2014/main" id="{52470C33-719C-B274-CCBA-BD9432F95A59}"/>
              </a:ext>
            </a:extLst>
          </p:cNvPr>
          <p:cNvSpPr/>
          <p:nvPr/>
        </p:nvSpPr>
        <p:spPr>
          <a:xfrm>
            <a:off x="-1" y="-25470"/>
            <a:ext cx="12192000" cy="6858000"/>
          </a:xfrm>
          <a:prstGeom prst="rect">
            <a:avLst/>
          </a:prstGeom>
          <a:solidFill>
            <a:srgbClr val="EBE3D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781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57BE-0921-1B1E-B225-AA9ED0F63F90}"/>
              </a:ext>
            </a:extLst>
          </p:cNvPr>
          <p:cNvSpPr>
            <a:spLocks noGrp="1"/>
          </p:cNvSpPr>
          <p:nvPr>
            <p:ph type="title"/>
          </p:nvPr>
        </p:nvSpPr>
        <p:spPr/>
        <p:txBody>
          <a:bodyPr/>
          <a:lstStyle/>
          <a:p>
            <a:r>
              <a:rPr lang="en-US" dirty="0"/>
              <a:t>Chunking in RAG</a:t>
            </a:r>
          </a:p>
        </p:txBody>
      </p:sp>
      <p:sp>
        <p:nvSpPr>
          <p:cNvPr id="3" name="Content Placeholder 2">
            <a:extLst>
              <a:ext uri="{FF2B5EF4-FFF2-40B4-BE49-F238E27FC236}">
                <a16:creationId xmlns:a16="http://schemas.microsoft.com/office/drawing/2014/main" id="{A809BEA9-1815-D9EB-B7BA-6066A6646CBC}"/>
              </a:ext>
            </a:extLst>
          </p:cNvPr>
          <p:cNvSpPr>
            <a:spLocks noGrp="1"/>
          </p:cNvSpPr>
          <p:nvPr>
            <p:ph idx="1"/>
          </p:nvPr>
        </p:nvSpPr>
        <p:spPr>
          <a:xfrm>
            <a:off x="1205362" y="971407"/>
            <a:ext cx="9141702" cy="5216387"/>
          </a:xfrm>
        </p:spPr>
        <p:txBody>
          <a:bodyPr>
            <a:normAutofit/>
          </a:bodyPr>
          <a:lstStyle/>
          <a:p>
            <a:r>
              <a:rPr lang="en-US" sz="2000" dirty="0">
                <a:latin typeface="Aptos" panose="020B0004020202020204" pitchFamily="34" charset="0"/>
              </a:rPr>
              <a:t>Process of breaking down large documents or pieces of text into smaller, more manageable segments ("chunks")</a:t>
            </a:r>
          </a:p>
          <a:p>
            <a:pPr>
              <a:buFont typeface="Arial" panose="020B0604020202020204" pitchFamily="34" charset="0"/>
              <a:buChar char="•"/>
            </a:pPr>
            <a:r>
              <a:rPr lang="en-US" sz="2000" dirty="0"/>
              <a:t>Generate embedding for each chunk (e.g. </a:t>
            </a:r>
            <a:r>
              <a:rPr lang="en-US" sz="2000" dirty="0" err="1"/>
              <a:t>OpenAl</a:t>
            </a:r>
            <a:r>
              <a:rPr lang="en-US" sz="2000" dirty="0"/>
              <a:t> embeddings, </a:t>
            </a:r>
            <a:r>
              <a:rPr lang="en-US" sz="2000" dirty="0" err="1"/>
              <a:t>sentence_transformer</a:t>
            </a:r>
            <a:r>
              <a:rPr lang="en-US" sz="2000" dirty="0"/>
              <a:t>) using an encoder and store it in a database.</a:t>
            </a:r>
          </a:p>
          <a:p>
            <a:r>
              <a:rPr lang="en-US" sz="2000" dirty="0">
                <a:latin typeface="Aptos" panose="020B0004020202020204" pitchFamily="34" charset="0"/>
              </a:rPr>
              <a:t>Allows for more efficient search and getting relevant information</a:t>
            </a:r>
          </a:p>
          <a:p>
            <a:pPr>
              <a:buFont typeface="Arial" panose="020B0604020202020204" pitchFamily="34" charset="0"/>
              <a:buChar char="•"/>
            </a:pPr>
            <a:r>
              <a:rPr lang="en-US" sz="2000" dirty="0"/>
              <a:t>Find the Top-K most similar encoded chunks, get the raw text of those chunks, and feed it as context alongside the prompt to the generator.</a:t>
            </a:r>
          </a:p>
        </p:txBody>
      </p:sp>
      <p:pic>
        <p:nvPicPr>
          <p:cNvPr id="4" name="Picture 3">
            <a:extLst>
              <a:ext uri="{FF2B5EF4-FFF2-40B4-BE49-F238E27FC236}">
                <a16:creationId xmlns:a16="http://schemas.microsoft.com/office/drawing/2014/main" id="{EBA77E74-D8EF-EE28-B410-84198B23321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90013" y="3579600"/>
            <a:ext cx="7772400" cy="2432438"/>
          </a:xfrm>
          <a:prstGeom prst="rect">
            <a:avLst/>
          </a:prstGeom>
        </p:spPr>
      </p:pic>
    </p:spTree>
    <p:extLst>
      <p:ext uri="{BB962C8B-B14F-4D97-AF65-F5344CB8AC3E}">
        <p14:creationId xmlns:p14="http://schemas.microsoft.com/office/powerpoint/2010/main" val="3484007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9399-A988-C7E1-5EB3-45BE12FA42F8}"/>
              </a:ext>
            </a:extLst>
          </p:cNvPr>
          <p:cNvSpPr>
            <a:spLocks noGrp="1"/>
          </p:cNvSpPr>
          <p:nvPr>
            <p:ph type="title"/>
          </p:nvPr>
        </p:nvSpPr>
        <p:spPr>
          <a:xfrm>
            <a:off x="883818" y="101513"/>
            <a:ext cx="10694925" cy="749952"/>
          </a:xfrm>
        </p:spPr>
        <p:txBody>
          <a:bodyPr/>
          <a:lstStyle/>
          <a:p>
            <a:r>
              <a:rPr lang="en-US" dirty="0"/>
              <a:t>Simple Chunking Strategies for RAG </a:t>
            </a:r>
          </a:p>
        </p:txBody>
      </p:sp>
      <p:sp>
        <p:nvSpPr>
          <p:cNvPr id="3" name="Content Placeholder 2">
            <a:extLst>
              <a:ext uri="{FF2B5EF4-FFF2-40B4-BE49-F238E27FC236}">
                <a16:creationId xmlns:a16="http://schemas.microsoft.com/office/drawing/2014/main" id="{32F59C6F-B699-F9BC-DF74-FE99CADEC74A}"/>
              </a:ext>
            </a:extLst>
          </p:cNvPr>
          <p:cNvSpPr>
            <a:spLocks noGrp="1"/>
          </p:cNvSpPr>
          <p:nvPr>
            <p:ph idx="1"/>
          </p:nvPr>
        </p:nvSpPr>
        <p:spPr>
          <a:xfrm>
            <a:off x="1" y="1143000"/>
            <a:ext cx="5380382" cy="5337313"/>
          </a:xfrm>
        </p:spPr>
        <p:txBody>
          <a:bodyPr>
            <a:noAutofit/>
          </a:bodyPr>
          <a:lstStyle/>
          <a:p>
            <a:r>
              <a:rPr lang="en-US" sz="1600" dirty="0">
                <a:latin typeface="Aptos" panose="020B0004020202020204" pitchFamily="34" charset="0"/>
              </a:rPr>
              <a:t>Fixed size</a:t>
            </a:r>
          </a:p>
          <a:p>
            <a:pPr lvl="1"/>
            <a:r>
              <a:rPr lang="en-US" sz="1600" dirty="0">
                <a:latin typeface="Aptos" panose="020B0004020202020204" pitchFamily="34" charset="0"/>
              </a:rPr>
              <a:t>Works well for content with similar sizes and formats (i.e. articles)</a:t>
            </a:r>
          </a:p>
          <a:p>
            <a:pPr lvl="1"/>
            <a:r>
              <a:rPr lang="en-US" sz="1600" dirty="0">
                <a:latin typeface="Aptos" panose="020B0004020202020204" pitchFamily="34" charset="0"/>
              </a:rPr>
              <a:t>Least requirement for compute</a:t>
            </a:r>
          </a:p>
          <a:p>
            <a:pPr lvl="1"/>
            <a:r>
              <a:rPr lang="en-US" sz="1600" dirty="0">
                <a:latin typeface="Aptos" panose="020B0004020202020204" pitchFamily="34" charset="0"/>
              </a:rPr>
              <a:t>Doesn't consider any context of content</a:t>
            </a:r>
          </a:p>
          <a:p>
            <a:r>
              <a:rPr lang="en-US" sz="1600" dirty="0">
                <a:latin typeface="Aptos" panose="020B0004020202020204" pitchFamily="34" charset="0"/>
              </a:rPr>
              <a:t>Random chunk size</a:t>
            </a:r>
          </a:p>
          <a:p>
            <a:pPr lvl="1"/>
            <a:r>
              <a:rPr lang="en-US" sz="1600" dirty="0">
                <a:latin typeface="Aptos" panose="020B0004020202020204" pitchFamily="34" charset="0"/>
              </a:rPr>
              <a:t>Useful for dissimilar collection of content (i.e. multiple document types)</a:t>
            </a:r>
          </a:p>
          <a:p>
            <a:pPr lvl="1"/>
            <a:r>
              <a:rPr lang="en-US" sz="1600" dirty="0">
                <a:latin typeface="Aptos" panose="020B0004020202020204" pitchFamily="34" charset="0"/>
              </a:rPr>
              <a:t>May be able to capture more "semantics" w/o depending on structure of any one doc type</a:t>
            </a:r>
          </a:p>
          <a:p>
            <a:pPr lvl="1"/>
            <a:r>
              <a:rPr lang="en-US" sz="1600" dirty="0">
                <a:latin typeface="Aptos" panose="020B0004020202020204" pitchFamily="34" charset="0"/>
              </a:rPr>
              <a:t>Risky because might end up splitting into meaningless chunks</a:t>
            </a:r>
          </a:p>
          <a:p>
            <a:r>
              <a:rPr lang="en-US" sz="1600" dirty="0">
                <a:latin typeface="Aptos" panose="020B0004020202020204" pitchFamily="34" charset="0"/>
              </a:rPr>
              <a:t>Both use chunk overlap </a:t>
            </a:r>
          </a:p>
          <a:p>
            <a:pPr lvl="1"/>
            <a:r>
              <a:rPr lang="en-US" sz="1600" dirty="0">
                <a:latin typeface="Aptos" panose="020B0004020202020204" pitchFamily="34" charset="0"/>
              </a:rPr>
              <a:t>applies chunking over sliding windows</a:t>
            </a:r>
          </a:p>
          <a:p>
            <a:pPr lvl="1"/>
            <a:r>
              <a:rPr lang="en-US" sz="1600" dirty="0">
                <a:latin typeface="Aptos" panose="020B0004020202020204" pitchFamily="34" charset="0"/>
              </a:rPr>
              <a:t>new chunks overlap content of previous one; contain part of it</a:t>
            </a:r>
          </a:p>
          <a:p>
            <a:pPr lvl="1"/>
            <a:r>
              <a:rPr lang="en-US" sz="1600" dirty="0">
                <a:latin typeface="Aptos" panose="020B0004020202020204" pitchFamily="34" charset="0"/>
              </a:rPr>
              <a:t>allows for better capturing context around edges of chunks and increases semantic relevance overall</a:t>
            </a:r>
          </a:p>
        </p:txBody>
      </p:sp>
      <p:pic>
        <p:nvPicPr>
          <p:cNvPr id="4" name="Picture 3">
            <a:extLst>
              <a:ext uri="{FF2B5EF4-FFF2-40B4-BE49-F238E27FC236}">
                <a16:creationId xmlns:a16="http://schemas.microsoft.com/office/drawing/2014/main" id="{A70F1F11-F9E7-8342-A7DF-6E38BDF1EDA9}"/>
              </a:ext>
            </a:extLst>
          </p:cNvPr>
          <p:cNvPicPr>
            <a:picLocks noChangeAspect="1"/>
          </p:cNvPicPr>
          <p:nvPr/>
        </p:nvPicPr>
        <p:blipFill>
          <a:blip r:embed="rId2"/>
          <a:stretch>
            <a:fillRect/>
          </a:stretch>
        </p:blipFill>
        <p:spPr>
          <a:xfrm>
            <a:off x="5456582" y="1143000"/>
            <a:ext cx="6386649" cy="5102692"/>
          </a:xfrm>
          <a:prstGeom prst="rect">
            <a:avLst/>
          </a:prstGeom>
        </p:spPr>
      </p:pic>
    </p:spTree>
    <p:extLst>
      <p:ext uri="{BB962C8B-B14F-4D97-AF65-F5344CB8AC3E}">
        <p14:creationId xmlns:p14="http://schemas.microsoft.com/office/powerpoint/2010/main" val="202967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27A2-75D7-FC02-F088-B1CA49B2B3D0}"/>
              </a:ext>
            </a:extLst>
          </p:cNvPr>
          <p:cNvSpPr>
            <a:spLocks noGrp="1"/>
          </p:cNvSpPr>
          <p:nvPr>
            <p:ph type="title"/>
          </p:nvPr>
        </p:nvSpPr>
        <p:spPr/>
        <p:txBody>
          <a:bodyPr/>
          <a:lstStyle/>
          <a:p>
            <a:r>
              <a:rPr lang="en-US" dirty="0"/>
              <a:t>Advanced Chunking Strategies for RAG</a:t>
            </a:r>
          </a:p>
        </p:txBody>
      </p:sp>
      <p:sp>
        <p:nvSpPr>
          <p:cNvPr id="3" name="Content Placeholder 2">
            <a:extLst>
              <a:ext uri="{FF2B5EF4-FFF2-40B4-BE49-F238E27FC236}">
                <a16:creationId xmlns:a16="http://schemas.microsoft.com/office/drawing/2014/main" id="{BB6334C9-1547-8CA8-DA63-7EDE7AA22C1E}"/>
              </a:ext>
            </a:extLst>
          </p:cNvPr>
          <p:cNvSpPr>
            <a:spLocks noGrp="1"/>
          </p:cNvSpPr>
          <p:nvPr>
            <p:ph idx="1"/>
          </p:nvPr>
        </p:nvSpPr>
        <p:spPr>
          <a:xfrm>
            <a:off x="119270" y="1143001"/>
            <a:ext cx="5883965" cy="5165034"/>
          </a:xfrm>
        </p:spPr>
        <p:txBody>
          <a:bodyPr>
            <a:normAutofit/>
          </a:bodyPr>
          <a:lstStyle/>
          <a:p>
            <a:r>
              <a:rPr lang="en-US" sz="1400" dirty="0"/>
              <a:t>Simple methods don't work for some kinds of content</a:t>
            </a:r>
          </a:p>
          <a:p>
            <a:pPr lvl="1"/>
            <a:r>
              <a:rPr lang="en-US" sz="1400" dirty="0"/>
              <a:t>Example: code </a:t>
            </a:r>
          </a:p>
          <a:p>
            <a:pPr lvl="1"/>
            <a:r>
              <a:rPr lang="en-US" sz="1400" dirty="0"/>
              <a:t>Simple methods would result in broken code</a:t>
            </a:r>
          </a:p>
          <a:p>
            <a:r>
              <a:rPr lang="en-US" sz="1400" dirty="0"/>
              <a:t>Context-aware </a:t>
            </a:r>
          </a:p>
          <a:p>
            <a:pPr lvl="1"/>
            <a:r>
              <a:rPr lang="en-US" sz="1400" dirty="0"/>
              <a:t>Splits docs based on punctuation</a:t>
            </a:r>
          </a:p>
          <a:p>
            <a:pPr lvl="1"/>
            <a:r>
              <a:rPr lang="en-US" sz="1400" dirty="0"/>
              <a:t>Examples: commas, periods, paragraph breaks, markdown tags, HTML tags</a:t>
            </a:r>
          </a:p>
          <a:p>
            <a:pPr lvl="1"/>
            <a:r>
              <a:rPr lang="en-US" sz="1400" dirty="0"/>
              <a:t>Can recursively chunk docs into smaller pieces that overlap</a:t>
            </a:r>
          </a:p>
          <a:p>
            <a:pPr lvl="2"/>
            <a:r>
              <a:rPr lang="en-US" sz="1400" dirty="0"/>
              <a:t>Chapter gets vectorized/linked as well as each page, paragraph and sentence</a:t>
            </a:r>
          </a:p>
          <a:p>
            <a:pPr lvl="1"/>
            <a:r>
              <a:rPr lang="en-US" sz="1400" dirty="0"/>
              <a:t>Requires pre-processing to segment text - can slow down process</a:t>
            </a:r>
          </a:p>
          <a:p>
            <a:r>
              <a:rPr lang="en-US" sz="1400" dirty="0"/>
              <a:t>Adaptive </a:t>
            </a:r>
          </a:p>
          <a:p>
            <a:pPr lvl="1"/>
            <a:r>
              <a:rPr lang="en-US" sz="1400" dirty="0"/>
              <a:t>Builds on </a:t>
            </a:r>
            <a:r>
              <a:rPr lang="en-US" sz="1400" i="1" dirty="0"/>
              <a:t>context-aware</a:t>
            </a:r>
          </a:p>
          <a:p>
            <a:pPr lvl="1"/>
            <a:r>
              <a:rPr lang="en-US" sz="1400" dirty="0"/>
              <a:t>Uses machine learning to figure out best size and overlap for any chunk</a:t>
            </a:r>
          </a:p>
          <a:p>
            <a:pPr lvl="1"/>
            <a:r>
              <a:rPr lang="en-US" sz="1400" dirty="0"/>
              <a:t>More complex and more overhead</a:t>
            </a:r>
          </a:p>
          <a:p>
            <a:pPr lvl="1"/>
            <a:r>
              <a:rPr lang="en-US" sz="1400" dirty="0"/>
              <a:t>Produces highly tailored semantic units</a:t>
            </a:r>
          </a:p>
        </p:txBody>
      </p:sp>
      <p:pic>
        <p:nvPicPr>
          <p:cNvPr id="4" name="Picture 3">
            <a:extLst>
              <a:ext uri="{FF2B5EF4-FFF2-40B4-BE49-F238E27FC236}">
                <a16:creationId xmlns:a16="http://schemas.microsoft.com/office/drawing/2014/main" id="{F4EFE0DB-F11F-B4DC-DF6E-A4E351901173}"/>
              </a:ext>
            </a:extLst>
          </p:cNvPr>
          <p:cNvPicPr>
            <a:picLocks noChangeAspect="1"/>
          </p:cNvPicPr>
          <p:nvPr/>
        </p:nvPicPr>
        <p:blipFill>
          <a:blip r:embed="rId2"/>
          <a:stretch>
            <a:fillRect/>
          </a:stretch>
        </p:blipFill>
        <p:spPr>
          <a:xfrm>
            <a:off x="6096000" y="846026"/>
            <a:ext cx="5618922" cy="5462010"/>
          </a:xfrm>
          <a:prstGeom prst="rect">
            <a:avLst/>
          </a:prstGeom>
        </p:spPr>
      </p:pic>
    </p:spTree>
    <p:extLst>
      <p:ext uri="{BB962C8B-B14F-4D97-AF65-F5344CB8AC3E}">
        <p14:creationId xmlns:p14="http://schemas.microsoft.com/office/powerpoint/2010/main" val="3465224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7A55F22B-C6BF-46DE-619E-40ECADA975A4}"/>
            </a:ext>
          </a:extLst>
        </p:cNvPr>
        <p:cNvGrpSpPr/>
        <p:nvPr/>
      </p:nvGrpSpPr>
      <p:grpSpPr>
        <a:xfrm>
          <a:off x="0" y="0"/>
          <a:ext cx="0" cy="0"/>
          <a:chOff x="0" y="0"/>
          <a:chExt cx="0" cy="0"/>
        </a:xfrm>
      </p:grpSpPr>
      <p:sp>
        <p:nvSpPr>
          <p:cNvPr id="180" name="Google Shape;180;p22">
            <a:extLst>
              <a:ext uri="{FF2B5EF4-FFF2-40B4-BE49-F238E27FC236}">
                <a16:creationId xmlns:a16="http://schemas.microsoft.com/office/drawing/2014/main" id="{0DC31B16-33FB-D76A-04C3-D99EBDB8022F}"/>
              </a:ext>
            </a:extLst>
          </p:cNvPr>
          <p:cNvSpPr/>
          <p:nvPr/>
        </p:nvSpPr>
        <p:spPr>
          <a:xfrm>
            <a:off x="5619750" y="2709862"/>
            <a:ext cx="952500" cy="476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1" name="Google Shape;181;p22">
            <a:extLst>
              <a:ext uri="{FF2B5EF4-FFF2-40B4-BE49-F238E27FC236}">
                <a16:creationId xmlns:a16="http://schemas.microsoft.com/office/drawing/2014/main" id="{014477C6-A15D-2B6A-8695-801FF33CD4C6}"/>
              </a:ext>
            </a:extLst>
          </p:cNvPr>
          <p:cNvSpPr txBox="1"/>
          <p:nvPr/>
        </p:nvSpPr>
        <p:spPr>
          <a:xfrm>
            <a:off x="907627" y="3125613"/>
            <a:ext cx="10376745"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500" b="1" dirty="0">
                <a:solidFill>
                  <a:srgbClr val="003366"/>
                </a:solidFill>
                <a:latin typeface="Poppins"/>
                <a:cs typeface="Poppins"/>
                <a:sym typeface="Poppins"/>
              </a:rPr>
              <a:t>Embeddings and Vectors</a:t>
            </a:r>
            <a:endParaRPr dirty="0"/>
          </a:p>
        </p:txBody>
      </p:sp>
      <p:sp>
        <p:nvSpPr>
          <p:cNvPr id="2" name="Rectangle 1">
            <a:extLst>
              <a:ext uri="{FF2B5EF4-FFF2-40B4-BE49-F238E27FC236}">
                <a16:creationId xmlns:a16="http://schemas.microsoft.com/office/drawing/2014/main" id="{1C739B74-5F39-755F-9DC0-68E59B8AD6B2}"/>
              </a:ext>
            </a:extLst>
          </p:cNvPr>
          <p:cNvSpPr/>
          <p:nvPr/>
        </p:nvSpPr>
        <p:spPr>
          <a:xfrm>
            <a:off x="-1" y="0"/>
            <a:ext cx="12192000" cy="6858000"/>
          </a:xfrm>
          <a:prstGeom prst="rect">
            <a:avLst/>
          </a:prstGeom>
          <a:solidFill>
            <a:srgbClr val="EBE3D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35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3D7D924-CDF1-839D-280D-0C6F61ADA374}"/>
              </a:ext>
            </a:extLst>
          </p:cNvPr>
          <p:cNvPicPr>
            <a:picLocks noChangeAspect="1"/>
          </p:cNvPicPr>
          <p:nvPr/>
        </p:nvPicPr>
        <p:blipFill>
          <a:blip r:embed="rId2"/>
          <a:stretch>
            <a:fillRect/>
          </a:stretch>
        </p:blipFill>
        <p:spPr>
          <a:xfrm>
            <a:off x="5423134" y="2073154"/>
            <a:ext cx="6439980" cy="4446916"/>
          </a:xfrm>
          <a:prstGeom prst="rect">
            <a:avLst/>
          </a:prstGeom>
        </p:spPr>
      </p:pic>
      <p:sp>
        <p:nvSpPr>
          <p:cNvPr id="2" name="Title 1">
            <a:extLst>
              <a:ext uri="{FF2B5EF4-FFF2-40B4-BE49-F238E27FC236}">
                <a16:creationId xmlns:a16="http://schemas.microsoft.com/office/drawing/2014/main" id="{B3FB62EF-5812-AEF1-367F-9556FF4BF830}"/>
              </a:ext>
            </a:extLst>
          </p:cNvPr>
          <p:cNvSpPr>
            <a:spLocks noGrp="1"/>
          </p:cNvSpPr>
          <p:nvPr>
            <p:ph type="title"/>
          </p:nvPr>
        </p:nvSpPr>
        <p:spPr/>
        <p:txBody>
          <a:bodyPr>
            <a:normAutofit/>
          </a:bodyPr>
          <a:lstStyle/>
          <a:p>
            <a:r>
              <a:rPr lang="en-US" dirty="0"/>
              <a:t>Lab prep - repo is </a:t>
            </a:r>
            <a:r>
              <a:rPr lang="en-US" dirty="0" err="1"/>
              <a:t>github.com</a:t>
            </a:r>
            <a:r>
              <a:rPr lang="en-US" dirty="0"/>
              <a:t>/</a:t>
            </a:r>
            <a:r>
              <a:rPr lang="en-US" dirty="0" err="1"/>
              <a:t>skillrepos</a:t>
            </a:r>
            <a:r>
              <a:rPr lang="en-US" dirty="0"/>
              <a:t>/rag</a:t>
            </a:r>
          </a:p>
        </p:txBody>
      </p:sp>
      <p:sp>
        <p:nvSpPr>
          <p:cNvPr id="3" name="Content Placeholder 2">
            <a:extLst>
              <a:ext uri="{FF2B5EF4-FFF2-40B4-BE49-F238E27FC236}">
                <a16:creationId xmlns:a16="http://schemas.microsoft.com/office/drawing/2014/main" id="{79F9F2AC-B00F-A982-EBED-85334F62408B}"/>
              </a:ext>
            </a:extLst>
          </p:cNvPr>
          <p:cNvSpPr>
            <a:spLocks noGrp="1"/>
          </p:cNvSpPr>
          <p:nvPr>
            <p:ph idx="1"/>
          </p:nvPr>
        </p:nvSpPr>
        <p:spPr>
          <a:xfrm>
            <a:off x="0" y="762014"/>
            <a:ext cx="12192000" cy="2121245"/>
          </a:xfrm>
        </p:spPr>
        <p:txBody>
          <a:bodyPr>
            <a:normAutofit/>
          </a:bodyPr>
          <a:lstStyle/>
          <a:p>
            <a:r>
              <a:rPr lang="en-US" sz="2000" dirty="0">
                <a:latin typeface="Aptos" panose="020B0004020202020204" pitchFamily="34" charset="0"/>
              </a:rPr>
              <a:t>Go to  </a:t>
            </a:r>
            <a:r>
              <a:rPr lang="en-US" sz="2000" b="1" dirty="0">
                <a:latin typeface="Aptos" panose="020B0004020202020204" pitchFamily="34" charset="0"/>
                <a:hlinkClick r:id="rId3"/>
              </a:rPr>
              <a:t>https://github.com/skillrepos/rag</a:t>
            </a:r>
            <a:r>
              <a:rPr lang="en-US" sz="2000" b="1" dirty="0">
                <a:latin typeface="Aptos" panose="020B0004020202020204" pitchFamily="34" charset="0"/>
              </a:rPr>
              <a:t>  </a:t>
            </a:r>
            <a:r>
              <a:rPr lang="en-US" sz="2000" dirty="0">
                <a:latin typeface="Aptos" panose="020B0004020202020204" pitchFamily="34" charset="0"/>
              </a:rPr>
              <a:t>( Chrome may work best for copy and paste actions.)</a:t>
            </a:r>
          </a:p>
          <a:p>
            <a:r>
              <a:rPr lang="en-US" sz="2000" dirty="0">
                <a:latin typeface="Aptos" panose="020B0004020202020204" pitchFamily="34" charset="0"/>
              </a:rPr>
              <a:t>Follow instructions in </a:t>
            </a:r>
            <a:r>
              <a:rPr lang="en-US" sz="2000" b="1" dirty="0">
                <a:latin typeface="Aptos" panose="020B0004020202020204" pitchFamily="34" charset="0"/>
              </a:rPr>
              <a:t>README.md</a:t>
            </a:r>
          </a:p>
          <a:p>
            <a:r>
              <a:rPr lang="en-US" sz="2000" dirty="0">
                <a:latin typeface="Aptos" panose="020B0004020202020204" pitchFamily="34" charset="0"/>
              </a:rPr>
              <a:t>Startup </a:t>
            </a:r>
            <a:r>
              <a:rPr lang="en-US" sz="2000" dirty="0" err="1">
                <a:latin typeface="Aptos" panose="020B0004020202020204" pitchFamily="34" charset="0"/>
              </a:rPr>
              <a:t>codespace</a:t>
            </a:r>
            <a:r>
              <a:rPr lang="en-US" sz="2000" dirty="0">
                <a:latin typeface="Aptos" panose="020B0004020202020204" pitchFamily="34" charset="0"/>
              </a:rPr>
              <a:t> with </a:t>
            </a:r>
            <a:r>
              <a:rPr lang="en-US" sz="2000" dirty="0" err="1">
                <a:latin typeface="Aptos" panose="020B0004020202020204" pitchFamily="34" charset="0"/>
              </a:rPr>
              <a:t>quickstart</a:t>
            </a:r>
            <a:r>
              <a:rPr lang="en-US" sz="2000" dirty="0">
                <a:latin typeface="Aptos" panose="020B0004020202020204" pitchFamily="34" charset="0"/>
              </a:rPr>
              <a:t> button in README .  (</a:t>
            </a:r>
            <a:r>
              <a:rPr lang="en-US" sz="2000" i="1" dirty="0">
                <a:solidFill>
                  <a:srgbClr val="0070C0"/>
                </a:solidFill>
                <a:latin typeface="Aptos" panose="020B0004020202020204" pitchFamily="34" charset="0"/>
              </a:rPr>
              <a:t>This will take a while to run!)</a:t>
            </a:r>
          </a:p>
          <a:p>
            <a:r>
              <a:rPr lang="en-US" sz="2000" dirty="0">
                <a:latin typeface="Aptos" panose="020B0004020202020204" pitchFamily="34" charset="0"/>
              </a:rPr>
              <a:t>Open </a:t>
            </a:r>
            <a:r>
              <a:rPr lang="en-US" sz="2000" i="1" dirty="0" err="1">
                <a:latin typeface="Aptos" panose="020B0004020202020204" pitchFamily="34" charset="0"/>
              </a:rPr>
              <a:t>labs.md</a:t>
            </a:r>
            <a:r>
              <a:rPr lang="en-US" sz="2000" i="1" dirty="0">
                <a:latin typeface="Aptos" panose="020B0004020202020204" pitchFamily="34" charset="0"/>
              </a:rPr>
              <a:t> </a:t>
            </a:r>
            <a:r>
              <a:rPr lang="en-US" sz="2000" dirty="0">
                <a:latin typeface="Aptos" panose="020B0004020202020204" pitchFamily="34" charset="0"/>
              </a:rPr>
              <a:t>in </a:t>
            </a:r>
            <a:r>
              <a:rPr lang="en-US" sz="2000" dirty="0" err="1">
                <a:latin typeface="Aptos" panose="020B0004020202020204" pitchFamily="34" charset="0"/>
              </a:rPr>
              <a:t>codespace</a:t>
            </a:r>
            <a:r>
              <a:rPr lang="en-US" sz="2000" dirty="0">
                <a:latin typeface="Aptos" panose="020B0004020202020204" pitchFamily="34" charset="0"/>
              </a:rPr>
              <a:t> -or- in web</a:t>
            </a:r>
          </a:p>
          <a:p>
            <a:endParaRPr lang="en-US" dirty="0"/>
          </a:p>
        </p:txBody>
      </p:sp>
      <p:pic>
        <p:nvPicPr>
          <p:cNvPr id="5" name="Picture 4">
            <a:extLst>
              <a:ext uri="{FF2B5EF4-FFF2-40B4-BE49-F238E27FC236}">
                <a16:creationId xmlns:a16="http://schemas.microsoft.com/office/drawing/2014/main" id="{69BC239F-1C97-900D-9752-107FFE617F72}"/>
              </a:ext>
            </a:extLst>
          </p:cNvPr>
          <p:cNvPicPr>
            <a:picLocks noChangeAspect="1"/>
          </p:cNvPicPr>
          <p:nvPr/>
        </p:nvPicPr>
        <p:blipFill>
          <a:blip r:embed="rId4"/>
          <a:stretch>
            <a:fillRect/>
          </a:stretch>
        </p:blipFill>
        <p:spPr>
          <a:xfrm>
            <a:off x="173318" y="2805358"/>
            <a:ext cx="5131587" cy="3535690"/>
          </a:xfrm>
          <a:prstGeom prst="rect">
            <a:avLst/>
          </a:prstGeom>
        </p:spPr>
      </p:pic>
      <p:sp>
        <p:nvSpPr>
          <p:cNvPr id="6" name="Oval 5">
            <a:extLst>
              <a:ext uri="{FF2B5EF4-FFF2-40B4-BE49-F238E27FC236}">
                <a16:creationId xmlns:a16="http://schemas.microsoft.com/office/drawing/2014/main" id="{D29F4A7A-2200-7488-CABF-B582082159AC}"/>
              </a:ext>
            </a:extLst>
          </p:cNvPr>
          <p:cNvSpPr/>
          <p:nvPr/>
        </p:nvSpPr>
        <p:spPr>
          <a:xfrm>
            <a:off x="291547" y="5658664"/>
            <a:ext cx="2637183" cy="43732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F914C2-4042-348C-044E-845BFDE4E749}"/>
              </a:ext>
            </a:extLst>
          </p:cNvPr>
          <p:cNvSpPr/>
          <p:nvPr/>
        </p:nvSpPr>
        <p:spPr>
          <a:xfrm>
            <a:off x="5478223" y="5950226"/>
            <a:ext cx="1200873" cy="42393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30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CB37-587B-55B2-AEF6-BB844882DA93}"/>
              </a:ext>
            </a:extLst>
          </p:cNvPr>
          <p:cNvSpPr>
            <a:spLocks noGrp="1"/>
          </p:cNvSpPr>
          <p:nvPr>
            <p:ph type="title"/>
          </p:nvPr>
        </p:nvSpPr>
        <p:spPr/>
        <p:txBody>
          <a:bodyPr/>
          <a:lstStyle/>
          <a:p>
            <a:r>
              <a:rPr lang="en-US" dirty="0"/>
              <a:t>Embeddings</a:t>
            </a:r>
          </a:p>
        </p:txBody>
      </p:sp>
      <p:sp>
        <p:nvSpPr>
          <p:cNvPr id="3" name="Content Placeholder 2">
            <a:extLst>
              <a:ext uri="{FF2B5EF4-FFF2-40B4-BE49-F238E27FC236}">
                <a16:creationId xmlns:a16="http://schemas.microsoft.com/office/drawing/2014/main" id="{A49A5A72-FE35-CE93-41B9-C2A9CC0850B8}"/>
              </a:ext>
            </a:extLst>
          </p:cNvPr>
          <p:cNvSpPr>
            <a:spLocks noGrp="1"/>
          </p:cNvSpPr>
          <p:nvPr>
            <p:ph idx="1"/>
          </p:nvPr>
        </p:nvSpPr>
        <p:spPr>
          <a:xfrm>
            <a:off x="268223" y="1139081"/>
            <a:ext cx="7237187" cy="5399314"/>
          </a:xfrm>
        </p:spPr>
        <p:txBody>
          <a:bodyPr>
            <a:normAutofit/>
          </a:bodyPr>
          <a:lstStyle/>
          <a:p>
            <a:r>
              <a:rPr lang="en-US" sz="1800" dirty="0">
                <a:latin typeface="Aptos" panose="020B0004020202020204" pitchFamily="34" charset="0"/>
              </a:rPr>
              <a:t>Embeddings represent text as sets of numeric data -  tensors (lots of dimensions)</a:t>
            </a:r>
          </a:p>
          <a:p>
            <a:r>
              <a:rPr lang="en-US" sz="1800" dirty="0">
                <a:latin typeface="Aptos" panose="020B0004020202020204" pitchFamily="34" charset="0"/>
              </a:rPr>
              <a:t>Each dimension stores some info about the text's meaning, context, or syntactical aspects</a:t>
            </a:r>
          </a:p>
          <a:p>
            <a:r>
              <a:rPr lang="en-US" sz="1800" dirty="0">
                <a:latin typeface="Aptos" panose="020B0004020202020204" pitchFamily="34" charset="0"/>
              </a:rPr>
              <a:t>Words or sentences with similar meanings are stored closer together in the vector space</a:t>
            </a:r>
          </a:p>
          <a:p>
            <a:pPr lvl="1"/>
            <a:r>
              <a:rPr lang="en-US" sz="1800" dirty="0">
                <a:latin typeface="Aptos" panose="020B0004020202020204" pitchFamily="34" charset="0"/>
              </a:rPr>
              <a:t>If two pieces of text are similar syntactically, they will have similar embeddings (smaller distance between their vectors)</a:t>
            </a:r>
          </a:p>
          <a:p>
            <a:r>
              <a:rPr lang="en-US" sz="1800" dirty="0">
                <a:latin typeface="Aptos" panose="020B0004020202020204" pitchFamily="34" charset="0"/>
              </a:rPr>
              <a:t>During training, models learn to place text with similar meanings closer together in the embedding space</a:t>
            </a:r>
          </a:p>
          <a:p>
            <a:r>
              <a:rPr lang="en-US" sz="1800" dirty="0">
                <a:latin typeface="Aptos" panose="020B0004020202020204" pitchFamily="34" charset="0"/>
              </a:rPr>
              <a:t>Common pre-trained models used for generating embeddings include BERT and variants (</a:t>
            </a:r>
            <a:r>
              <a:rPr lang="en-US" sz="1800" dirty="0" err="1">
                <a:latin typeface="Aptos" panose="020B0004020202020204" pitchFamily="34" charset="0"/>
              </a:rPr>
              <a:t>RoBERTa</a:t>
            </a:r>
            <a:r>
              <a:rPr lang="en-US" sz="1800" dirty="0">
                <a:latin typeface="Aptos" panose="020B0004020202020204" pitchFamily="34" charset="0"/>
              </a:rPr>
              <a:t>, </a:t>
            </a:r>
            <a:r>
              <a:rPr lang="en-US" sz="1800" dirty="0" err="1">
                <a:latin typeface="Aptos" panose="020B0004020202020204" pitchFamily="34" charset="0"/>
              </a:rPr>
              <a:t>DistilBERT</a:t>
            </a:r>
            <a:r>
              <a:rPr lang="en-US" sz="1800" dirty="0">
                <a:latin typeface="Aptos" panose="020B0004020202020204" pitchFamily="34" charset="0"/>
              </a:rPr>
              <a:t>)</a:t>
            </a:r>
          </a:p>
          <a:p>
            <a:r>
              <a:rPr lang="en-US" sz="1800" dirty="0">
                <a:latin typeface="Aptos" panose="020B0004020202020204" pitchFamily="34" charset="0"/>
              </a:rPr>
              <a:t>Once you have embeddings, you can use them for NLP tasks like semantic search, text classification, sentiment analysis</a:t>
            </a:r>
          </a:p>
        </p:txBody>
      </p:sp>
      <p:pic>
        <p:nvPicPr>
          <p:cNvPr id="1026" name="Picture 2" descr="Additive color model and color spaces explained | Lightricks Tech Blog">
            <a:extLst>
              <a:ext uri="{FF2B5EF4-FFF2-40B4-BE49-F238E27FC236}">
                <a16:creationId xmlns:a16="http://schemas.microsoft.com/office/drawing/2014/main" id="{7FB1A22E-B871-AA8C-9EAF-23B5F039BB4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1029" y="1797087"/>
            <a:ext cx="7403971" cy="4932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5F5C5-2267-FF4B-E3E3-C29C406E9C1C}"/>
              </a:ext>
            </a:extLst>
          </p:cNvPr>
          <p:cNvSpPr>
            <a:spLocks noGrp="1"/>
          </p:cNvSpPr>
          <p:nvPr>
            <p:ph type="title"/>
          </p:nvPr>
        </p:nvSpPr>
        <p:spPr/>
        <p:txBody>
          <a:bodyPr/>
          <a:lstStyle/>
          <a:p>
            <a:r>
              <a:rPr lang="en-US" dirty="0"/>
              <a:t>Semantic meaning / relationships</a:t>
            </a:r>
          </a:p>
        </p:txBody>
      </p:sp>
      <p:sp>
        <p:nvSpPr>
          <p:cNvPr id="3" name="Content Placeholder 2">
            <a:extLst>
              <a:ext uri="{FF2B5EF4-FFF2-40B4-BE49-F238E27FC236}">
                <a16:creationId xmlns:a16="http://schemas.microsoft.com/office/drawing/2014/main" id="{54C69408-E1DF-B369-6EE1-C8BC115686A6}"/>
              </a:ext>
            </a:extLst>
          </p:cNvPr>
          <p:cNvSpPr>
            <a:spLocks noGrp="1"/>
          </p:cNvSpPr>
          <p:nvPr>
            <p:ph idx="1"/>
          </p:nvPr>
        </p:nvSpPr>
        <p:spPr>
          <a:xfrm>
            <a:off x="850899" y="1143001"/>
            <a:ext cx="3547481" cy="4158204"/>
          </a:xfrm>
        </p:spPr>
        <p:txBody>
          <a:bodyPr>
            <a:normAutofit fontScale="77500" lnSpcReduction="20000"/>
          </a:bodyPr>
          <a:lstStyle/>
          <a:p>
            <a:r>
              <a:rPr lang="en-US" dirty="0"/>
              <a:t>Suppose we have 3 words</a:t>
            </a:r>
          </a:p>
          <a:p>
            <a:r>
              <a:rPr lang="en-US" dirty="0"/>
              <a:t>King and Queen are more similar to each other than they are to lunch</a:t>
            </a:r>
          </a:p>
          <a:p>
            <a:r>
              <a:rPr lang="en-US" dirty="0"/>
              <a:t>In order for neural net to understand the relationships, each word needs to be represented as a vector</a:t>
            </a:r>
          </a:p>
          <a:p>
            <a:r>
              <a:rPr lang="en-US" dirty="0"/>
              <a:t>Suppose each word is represented by a 2-dimensional vector</a:t>
            </a:r>
          </a:p>
        </p:txBody>
      </p:sp>
      <p:sp>
        <p:nvSpPr>
          <p:cNvPr id="4" name="TextBox 3">
            <a:extLst>
              <a:ext uri="{FF2B5EF4-FFF2-40B4-BE49-F238E27FC236}">
                <a16:creationId xmlns:a16="http://schemas.microsoft.com/office/drawing/2014/main" id="{5C68946C-F01F-2170-15A9-DFD23D32978F}"/>
              </a:ext>
            </a:extLst>
          </p:cNvPr>
          <p:cNvSpPr txBox="1"/>
          <p:nvPr/>
        </p:nvSpPr>
        <p:spPr>
          <a:xfrm>
            <a:off x="6096000" y="1140108"/>
            <a:ext cx="1973324" cy="646331"/>
          </a:xfrm>
          <a:prstGeom prst="rect">
            <a:avLst/>
          </a:prstGeom>
          <a:noFill/>
        </p:spPr>
        <p:txBody>
          <a:bodyPr wrap="square" rtlCol="0">
            <a:spAutoFit/>
          </a:bodyPr>
          <a:lstStyle/>
          <a:p>
            <a:r>
              <a:rPr lang="en-US" sz="3600" dirty="0"/>
              <a:t>King</a:t>
            </a:r>
          </a:p>
        </p:txBody>
      </p:sp>
      <p:sp>
        <p:nvSpPr>
          <p:cNvPr id="5" name="TextBox 4">
            <a:extLst>
              <a:ext uri="{FF2B5EF4-FFF2-40B4-BE49-F238E27FC236}">
                <a16:creationId xmlns:a16="http://schemas.microsoft.com/office/drawing/2014/main" id="{64227C38-0EEA-95DD-422F-2E5CEC920CD9}"/>
              </a:ext>
            </a:extLst>
          </p:cNvPr>
          <p:cNvSpPr txBox="1"/>
          <p:nvPr/>
        </p:nvSpPr>
        <p:spPr>
          <a:xfrm>
            <a:off x="6108853" y="2946064"/>
            <a:ext cx="1973324" cy="646331"/>
          </a:xfrm>
          <a:prstGeom prst="rect">
            <a:avLst/>
          </a:prstGeom>
          <a:noFill/>
        </p:spPr>
        <p:txBody>
          <a:bodyPr wrap="square" rtlCol="0">
            <a:spAutoFit/>
          </a:bodyPr>
          <a:lstStyle/>
          <a:p>
            <a:r>
              <a:rPr lang="en-US" sz="3600" dirty="0"/>
              <a:t>Queen</a:t>
            </a:r>
          </a:p>
        </p:txBody>
      </p:sp>
      <p:sp>
        <p:nvSpPr>
          <p:cNvPr id="6" name="TextBox 5">
            <a:extLst>
              <a:ext uri="{FF2B5EF4-FFF2-40B4-BE49-F238E27FC236}">
                <a16:creationId xmlns:a16="http://schemas.microsoft.com/office/drawing/2014/main" id="{58651467-43F7-B519-E465-C23F306E8A1B}"/>
              </a:ext>
            </a:extLst>
          </p:cNvPr>
          <p:cNvSpPr txBox="1"/>
          <p:nvPr/>
        </p:nvSpPr>
        <p:spPr>
          <a:xfrm>
            <a:off x="6256836" y="4771481"/>
            <a:ext cx="1973324" cy="646331"/>
          </a:xfrm>
          <a:prstGeom prst="rect">
            <a:avLst/>
          </a:prstGeom>
          <a:noFill/>
        </p:spPr>
        <p:txBody>
          <a:bodyPr wrap="square" rtlCol="0">
            <a:spAutoFit/>
          </a:bodyPr>
          <a:lstStyle/>
          <a:p>
            <a:r>
              <a:rPr lang="en-US" sz="3600" dirty="0"/>
              <a:t>Lunch</a:t>
            </a:r>
          </a:p>
        </p:txBody>
      </p:sp>
      <p:pic>
        <p:nvPicPr>
          <p:cNvPr id="7" name="Picture 6">
            <a:extLst>
              <a:ext uri="{FF2B5EF4-FFF2-40B4-BE49-F238E27FC236}">
                <a16:creationId xmlns:a16="http://schemas.microsoft.com/office/drawing/2014/main" id="{B0469AD1-45B8-55E9-2E21-37BA520B3BAC}"/>
              </a:ext>
            </a:extLst>
          </p:cNvPr>
          <p:cNvPicPr>
            <a:picLocks noChangeAspect="1"/>
          </p:cNvPicPr>
          <p:nvPr/>
        </p:nvPicPr>
        <p:blipFill>
          <a:blip r:embed="rId2"/>
          <a:stretch>
            <a:fillRect/>
          </a:stretch>
        </p:blipFill>
        <p:spPr>
          <a:xfrm>
            <a:off x="7880910" y="899005"/>
            <a:ext cx="349250" cy="1367158"/>
          </a:xfrm>
          <a:prstGeom prst="rect">
            <a:avLst/>
          </a:prstGeom>
        </p:spPr>
      </p:pic>
      <p:pic>
        <p:nvPicPr>
          <p:cNvPr id="8" name="Picture 7">
            <a:extLst>
              <a:ext uri="{FF2B5EF4-FFF2-40B4-BE49-F238E27FC236}">
                <a16:creationId xmlns:a16="http://schemas.microsoft.com/office/drawing/2014/main" id="{F755DAF3-1D1E-A937-E5F1-B01956C6528D}"/>
              </a:ext>
            </a:extLst>
          </p:cNvPr>
          <p:cNvPicPr>
            <a:picLocks noChangeAspect="1"/>
          </p:cNvPicPr>
          <p:nvPr/>
        </p:nvPicPr>
        <p:blipFill>
          <a:blip r:embed="rId2"/>
          <a:stretch>
            <a:fillRect/>
          </a:stretch>
        </p:blipFill>
        <p:spPr>
          <a:xfrm rot="10800000">
            <a:off x="9201428" y="909106"/>
            <a:ext cx="349250" cy="1367158"/>
          </a:xfrm>
          <a:prstGeom prst="rect">
            <a:avLst/>
          </a:prstGeom>
        </p:spPr>
      </p:pic>
      <p:sp>
        <p:nvSpPr>
          <p:cNvPr id="9" name="TextBox 8">
            <a:extLst>
              <a:ext uri="{FF2B5EF4-FFF2-40B4-BE49-F238E27FC236}">
                <a16:creationId xmlns:a16="http://schemas.microsoft.com/office/drawing/2014/main" id="{C96229D3-BF9E-FE24-C539-BCBA7F91C235}"/>
              </a:ext>
            </a:extLst>
          </p:cNvPr>
          <p:cNvSpPr txBox="1"/>
          <p:nvPr/>
        </p:nvSpPr>
        <p:spPr>
          <a:xfrm>
            <a:off x="8055535" y="1177186"/>
            <a:ext cx="1677004" cy="830997"/>
          </a:xfrm>
          <a:prstGeom prst="rect">
            <a:avLst/>
          </a:prstGeom>
          <a:noFill/>
        </p:spPr>
        <p:txBody>
          <a:bodyPr wrap="square" rtlCol="0">
            <a:spAutoFit/>
          </a:bodyPr>
          <a:lstStyle/>
          <a:p>
            <a:r>
              <a:rPr lang="en-US" sz="2400" dirty="0"/>
              <a:t>- 130.16</a:t>
            </a:r>
          </a:p>
          <a:p>
            <a:r>
              <a:rPr lang="en-US" sz="2400" dirty="0"/>
              <a:t>     89.5</a:t>
            </a:r>
          </a:p>
        </p:txBody>
      </p:sp>
      <p:pic>
        <p:nvPicPr>
          <p:cNvPr id="10" name="Picture 9">
            <a:extLst>
              <a:ext uri="{FF2B5EF4-FFF2-40B4-BE49-F238E27FC236}">
                <a16:creationId xmlns:a16="http://schemas.microsoft.com/office/drawing/2014/main" id="{D599BD68-6D58-0C49-7C64-667E86D09963}"/>
              </a:ext>
            </a:extLst>
          </p:cNvPr>
          <p:cNvPicPr>
            <a:picLocks noChangeAspect="1"/>
          </p:cNvPicPr>
          <p:nvPr/>
        </p:nvPicPr>
        <p:blipFill>
          <a:blip r:embed="rId2"/>
          <a:stretch>
            <a:fillRect/>
          </a:stretch>
        </p:blipFill>
        <p:spPr>
          <a:xfrm>
            <a:off x="7880910" y="2544344"/>
            <a:ext cx="349250" cy="1367158"/>
          </a:xfrm>
          <a:prstGeom prst="rect">
            <a:avLst/>
          </a:prstGeom>
        </p:spPr>
      </p:pic>
      <p:pic>
        <p:nvPicPr>
          <p:cNvPr id="11" name="Picture 10">
            <a:extLst>
              <a:ext uri="{FF2B5EF4-FFF2-40B4-BE49-F238E27FC236}">
                <a16:creationId xmlns:a16="http://schemas.microsoft.com/office/drawing/2014/main" id="{4C486F72-B16D-E97D-F4DC-6B6FA9AF144A}"/>
              </a:ext>
            </a:extLst>
          </p:cNvPr>
          <p:cNvPicPr>
            <a:picLocks noChangeAspect="1"/>
          </p:cNvPicPr>
          <p:nvPr/>
        </p:nvPicPr>
        <p:blipFill>
          <a:blip r:embed="rId2"/>
          <a:stretch>
            <a:fillRect/>
          </a:stretch>
        </p:blipFill>
        <p:spPr>
          <a:xfrm rot="10800000">
            <a:off x="9201428" y="2554445"/>
            <a:ext cx="349250" cy="1367158"/>
          </a:xfrm>
          <a:prstGeom prst="rect">
            <a:avLst/>
          </a:prstGeom>
        </p:spPr>
      </p:pic>
      <p:sp>
        <p:nvSpPr>
          <p:cNvPr id="12" name="TextBox 11">
            <a:extLst>
              <a:ext uri="{FF2B5EF4-FFF2-40B4-BE49-F238E27FC236}">
                <a16:creationId xmlns:a16="http://schemas.microsoft.com/office/drawing/2014/main" id="{FDAC7D4C-157C-E0EB-3D5E-4B273B8E02FA}"/>
              </a:ext>
            </a:extLst>
          </p:cNvPr>
          <p:cNvSpPr txBox="1"/>
          <p:nvPr/>
        </p:nvSpPr>
        <p:spPr>
          <a:xfrm>
            <a:off x="8055535" y="2822525"/>
            <a:ext cx="1677004" cy="830997"/>
          </a:xfrm>
          <a:prstGeom prst="rect">
            <a:avLst/>
          </a:prstGeom>
          <a:noFill/>
        </p:spPr>
        <p:txBody>
          <a:bodyPr wrap="square" rtlCol="0">
            <a:spAutoFit/>
          </a:bodyPr>
          <a:lstStyle/>
          <a:p>
            <a:r>
              <a:rPr lang="en-US" sz="2400" dirty="0"/>
              <a:t>- 115.43</a:t>
            </a:r>
          </a:p>
          <a:p>
            <a:r>
              <a:rPr lang="en-US" sz="2400" dirty="0"/>
              <a:t>     95.2</a:t>
            </a:r>
          </a:p>
        </p:txBody>
      </p:sp>
      <p:pic>
        <p:nvPicPr>
          <p:cNvPr id="13" name="Picture 12">
            <a:extLst>
              <a:ext uri="{FF2B5EF4-FFF2-40B4-BE49-F238E27FC236}">
                <a16:creationId xmlns:a16="http://schemas.microsoft.com/office/drawing/2014/main" id="{0495D8EB-3D59-8977-795C-680290C3ADD3}"/>
              </a:ext>
            </a:extLst>
          </p:cNvPr>
          <p:cNvPicPr>
            <a:picLocks noChangeAspect="1"/>
          </p:cNvPicPr>
          <p:nvPr/>
        </p:nvPicPr>
        <p:blipFill>
          <a:blip r:embed="rId2"/>
          <a:stretch>
            <a:fillRect/>
          </a:stretch>
        </p:blipFill>
        <p:spPr>
          <a:xfrm>
            <a:off x="7915315" y="4308634"/>
            <a:ext cx="349250" cy="1367158"/>
          </a:xfrm>
          <a:prstGeom prst="rect">
            <a:avLst/>
          </a:prstGeom>
        </p:spPr>
      </p:pic>
      <p:pic>
        <p:nvPicPr>
          <p:cNvPr id="14" name="Picture 13">
            <a:extLst>
              <a:ext uri="{FF2B5EF4-FFF2-40B4-BE49-F238E27FC236}">
                <a16:creationId xmlns:a16="http://schemas.microsoft.com/office/drawing/2014/main" id="{A84AEC1A-6B11-351D-A650-0149A650F43D}"/>
              </a:ext>
            </a:extLst>
          </p:cNvPr>
          <p:cNvPicPr>
            <a:picLocks noChangeAspect="1"/>
          </p:cNvPicPr>
          <p:nvPr/>
        </p:nvPicPr>
        <p:blipFill>
          <a:blip r:embed="rId2"/>
          <a:stretch>
            <a:fillRect/>
          </a:stretch>
        </p:blipFill>
        <p:spPr>
          <a:xfrm rot="10800000">
            <a:off x="9235833" y="4318735"/>
            <a:ext cx="349250" cy="1367158"/>
          </a:xfrm>
          <a:prstGeom prst="rect">
            <a:avLst/>
          </a:prstGeom>
        </p:spPr>
      </p:pic>
      <p:sp>
        <p:nvSpPr>
          <p:cNvPr id="15" name="TextBox 14">
            <a:extLst>
              <a:ext uri="{FF2B5EF4-FFF2-40B4-BE49-F238E27FC236}">
                <a16:creationId xmlns:a16="http://schemas.microsoft.com/office/drawing/2014/main" id="{2AB6B762-446F-9D6E-F770-519817F8F974}"/>
              </a:ext>
            </a:extLst>
          </p:cNvPr>
          <p:cNvSpPr txBox="1"/>
          <p:nvPr/>
        </p:nvSpPr>
        <p:spPr>
          <a:xfrm>
            <a:off x="8089940" y="4586815"/>
            <a:ext cx="1677004" cy="830997"/>
          </a:xfrm>
          <a:prstGeom prst="rect">
            <a:avLst/>
          </a:prstGeom>
          <a:noFill/>
        </p:spPr>
        <p:txBody>
          <a:bodyPr wrap="square" rtlCol="0">
            <a:spAutoFit/>
          </a:bodyPr>
          <a:lstStyle/>
          <a:p>
            <a:pPr marL="342900" indent="-342900">
              <a:buFontTx/>
              <a:buChar char="-"/>
            </a:pPr>
            <a:r>
              <a:rPr lang="en-US" sz="2400" dirty="0"/>
              <a:t>89.5</a:t>
            </a:r>
          </a:p>
          <a:p>
            <a:r>
              <a:rPr lang="en-US" sz="2400" dirty="0"/>
              <a:t>    34.3</a:t>
            </a:r>
          </a:p>
        </p:txBody>
      </p:sp>
    </p:spTree>
    <p:extLst>
      <p:ext uri="{BB962C8B-B14F-4D97-AF65-F5344CB8AC3E}">
        <p14:creationId xmlns:p14="http://schemas.microsoft.com/office/powerpoint/2010/main" val="311902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up)">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up)">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up)">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2"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3AF-CB0A-2564-5228-1DBCB659673E}"/>
              </a:ext>
            </a:extLst>
          </p:cNvPr>
          <p:cNvSpPr>
            <a:spLocks noGrp="1"/>
          </p:cNvSpPr>
          <p:nvPr>
            <p:ph type="title"/>
          </p:nvPr>
        </p:nvSpPr>
        <p:spPr/>
        <p:txBody>
          <a:bodyPr/>
          <a:lstStyle/>
          <a:p>
            <a:r>
              <a:rPr lang="en-US" dirty="0"/>
              <a:t>Embedding space</a:t>
            </a:r>
          </a:p>
        </p:txBody>
      </p:sp>
      <p:sp>
        <p:nvSpPr>
          <p:cNvPr id="3" name="Content Placeholder 2">
            <a:extLst>
              <a:ext uri="{FF2B5EF4-FFF2-40B4-BE49-F238E27FC236}">
                <a16:creationId xmlns:a16="http://schemas.microsoft.com/office/drawing/2014/main" id="{450B004B-FEA4-0377-DE42-6B70C5684A37}"/>
              </a:ext>
            </a:extLst>
          </p:cNvPr>
          <p:cNvSpPr>
            <a:spLocks noGrp="1"/>
          </p:cNvSpPr>
          <p:nvPr>
            <p:ph idx="1"/>
          </p:nvPr>
        </p:nvSpPr>
        <p:spPr>
          <a:xfrm>
            <a:off x="289481" y="877969"/>
            <a:ext cx="5579201" cy="2084316"/>
          </a:xfrm>
        </p:spPr>
        <p:txBody>
          <a:bodyPr>
            <a:normAutofit fontScale="77500" lnSpcReduction="20000"/>
          </a:bodyPr>
          <a:lstStyle/>
          <a:p>
            <a:r>
              <a:rPr lang="en-US" dirty="0"/>
              <a:t>Plotting in 2-dimensional embedding space shows relationships </a:t>
            </a:r>
          </a:p>
          <a:p>
            <a:r>
              <a:rPr lang="en-US" dirty="0"/>
              <a:t>Way to let NN understand relationships between words</a:t>
            </a:r>
          </a:p>
          <a:p>
            <a:r>
              <a:rPr lang="en-US" dirty="0"/>
              <a:t>We want the NN to learn that King and Queen are more similar to each other than they are </a:t>
            </a:r>
            <a:r>
              <a:rPr lang="en-US"/>
              <a:t>to lunch</a:t>
            </a:r>
            <a:endParaRPr lang="en-US" dirty="0"/>
          </a:p>
        </p:txBody>
      </p:sp>
      <p:pic>
        <p:nvPicPr>
          <p:cNvPr id="5" name="Picture 4">
            <a:extLst>
              <a:ext uri="{FF2B5EF4-FFF2-40B4-BE49-F238E27FC236}">
                <a16:creationId xmlns:a16="http://schemas.microsoft.com/office/drawing/2014/main" id="{77A211A7-FD9C-0DD4-135B-A3ACF89A4089}"/>
              </a:ext>
            </a:extLst>
          </p:cNvPr>
          <p:cNvPicPr>
            <a:picLocks noChangeAspect="1"/>
          </p:cNvPicPr>
          <p:nvPr/>
        </p:nvPicPr>
        <p:blipFill>
          <a:blip r:embed="rId2">
            <a:duotone>
              <a:schemeClr val="bg2">
                <a:shade val="45000"/>
                <a:satMod val="135000"/>
              </a:schemeClr>
              <a:prstClr val="white"/>
            </a:duotone>
          </a:blip>
          <a:stretch>
            <a:fillRect/>
          </a:stretch>
        </p:blipFill>
        <p:spPr>
          <a:xfrm>
            <a:off x="6198361" y="752809"/>
            <a:ext cx="4927600" cy="5219700"/>
          </a:xfrm>
          <a:prstGeom prst="rect">
            <a:avLst/>
          </a:prstGeom>
        </p:spPr>
      </p:pic>
      <p:sp>
        <p:nvSpPr>
          <p:cNvPr id="8" name="TextBox 7">
            <a:extLst>
              <a:ext uri="{FF2B5EF4-FFF2-40B4-BE49-F238E27FC236}">
                <a16:creationId xmlns:a16="http://schemas.microsoft.com/office/drawing/2014/main" id="{0DEBADF5-AB17-1C52-A178-B105087E41E4}"/>
              </a:ext>
            </a:extLst>
          </p:cNvPr>
          <p:cNvSpPr txBox="1"/>
          <p:nvPr/>
        </p:nvSpPr>
        <p:spPr>
          <a:xfrm>
            <a:off x="6837802" y="543060"/>
            <a:ext cx="3565003" cy="307777"/>
          </a:xfrm>
          <a:prstGeom prst="rect">
            <a:avLst/>
          </a:prstGeom>
          <a:solidFill>
            <a:schemeClr val="bg1"/>
          </a:solidFill>
          <a:ln w="19050">
            <a:solidFill>
              <a:schemeClr val="accent1">
                <a:shade val="15000"/>
              </a:schemeClr>
            </a:solidFill>
          </a:ln>
        </p:spPr>
        <p:txBody>
          <a:bodyPr wrap="square" rtlCol="0">
            <a:spAutoFit/>
          </a:bodyPr>
          <a:lstStyle/>
          <a:p>
            <a:r>
              <a:rPr lang="en-US" dirty="0"/>
              <a:t>2-dimensional space for word embeddings</a:t>
            </a:r>
          </a:p>
        </p:txBody>
      </p:sp>
      <p:sp>
        <p:nvSpPr>
          <p:cNvPr id="9" name="TextBox 8">
            <a:extLst>
              <a:ext uri="{FF2B5EF4-FFF2-40B4-BE49-F238E27FC236}">
                <a16:creationId xmlns:a16="http://schemas.microsoft.com/office/drawing/2014/main" id="{FAE642B9-ECFF-6F68-D627-94E27BA63D5C}"/>
              </a:ext>
            </a:extLst>
          </p:cNvPr>
          <p:cNvSpPr txBox="1"/>
          <p:nvPr/>
        </p:nvSpPr>
        <p:spPr>
          <a:xfrm rot="16200000">
            <a:off x="3616678" y="3072882"/>
            <a:ext cx="5163367" cy="523220"/>
          </a:xfrm>
          <a:prstGeom prst="rect">
            <a:avLst/>
          </a:prstGeom>
          <a:solidFill>
            <a:schemeClr val="bg1"/>
          </a:solidFill>
          <a:ln w="19050">
            <a:noFill/>
          </a:ln>
        </p:spPr>
        <p:txBody>
          <a:bodyPr wrap="square" rtlCol="0">
            <a:spAutoFit/>
          </a:bodyPr>
          <a:lstStyle/>
          <a:p>
            <a:pPr algn="ctr"/>
            <a:r>
              <a:rPr lang="en-US" dirty="0"/>
              <a:t>Dimension 2</a:t>
            </a:r>
          </a:p>
          <a:p>
            <a:r>
              <a:rPr lang="en-US" dirty="0"/>
              <a:t>        40           50           60           70           80            90       100</a:t>
            </a:r>
          </a:p>
        </p:txBody>
      </p:sp>
      <p:sp>
        <p:nvSpPr>
          <p:cNvPr id="6" name="TextBox 5">
            <a:extLst>
              <a:ext uri="{FF2B5EF4-FFF2-40B4-BE49-F238E27FC236}">
                <a16:creationId xmlns:a16="http://schemas.microsoft.com/office/drawing/2014/main" id="{5FC7594B-63C1-7B2B-3945-33A2139E8F13}"/>
              </a:ext>
            </a:extLst>
          </p:cNvPr>
          <p:cNvSpPr txBox="1"/>
          <p:nvPr/>
        </p:nvSpPr>
        <p:spPr>
          <a:xfrm>
            <a:off x="5936751" y="5791720"/>
            <a:ext cx="5189210" cy="523220"/>
          </a:xfrm>
          <a:prstGeom prst="rect">
            <a:avLst/>
          </a:prstGeom>
          <a:solidFill>
            <a:schemeClr val="bg1"/>
          </a:solidFill>
          <a:ln w="19050">
            <a:noFill/>
          </a:ln>
        </p:spPr>
        <p:txBody>
          <a:bodyPr wrap="square" rtlCol="0">
            <a:spAutoFit/>
          </a:bodyPr>
          <a:lstStyle/>
          <a:p>
            <a:pPr algn="ctr"/>
            <a:r>
              <a:rPr lang="en-US" dirty="0"/>
              <a:t>   -140      -130         -120       -110        -100         -90         -80 Dimension 1</a:t>
            </a:r>
          </a:p>
        </p:txBody>
      </p:sp>
      <p:sp>
        <p:nvSpPr>
          <p:cNvPr id="10" name="TextBox 9">
            <a:extLst>
              <a:ext uri="{FF2B5EF4-FFF2-40B4-BE49-F238E27FC236}">
                <a16:creationId xmlns:a16="http://schemas.microsoft.com/office/drawing/2014/main" id="{E2A20C05-D125-1642-A86F-EA4F70D1AF0B}"/>
              </a:ext>
            </a:extLst>
          </p:cNvPr>
          <p:cNvSpPr txBox="1"/>
          <p:nvPr/>
        </p:nvSpPr>
        <p:spPr>
          <a:xfrm>
            <a:off x="728063" y="3630684"/>
            <a:ext cx="1479993" cy="484748"/>
          </a:xfrm>
          <a:prstGeom prst="rect">
            <a:avLst/>
          </a:prstGeom>
          <a:noFill/>
        </p:spPr>
        <p:txBody>
          <a:bodyPr wrap="square" rtlCol="0">
            <a:spAutoFit/>
          </a:bodyPr>
          <a:lstStyle/>
          <a:p>
            <a:r>
              <a:rPr lang="en-US" sz="3600" dirty="0"/>
              <a:t>King</a:t>
            </a:r>
          </a:p>
        </p:txBody>
      </p:sp>
      <p:sp>
        <p:nvSpPr>
          <p:cNvPr id="11" name="TextBox 10">
            <a:extLst>
              <a:ext uri="{FF2B5EF4-FFF2-40B4-BE49-F238E27FC236}">
                <a16:creationId xmlns:a16="http://schemas.microsoft.com/office/drawing/2014/main" id="{2357800C-65F2-C918-1D2A-928D6C83A04A}"/>
              </a:ext>
            </a:extLst>
          </p:cNvPr>
          <p:cNvSpPr txBox="1"/>
          <p:nvPr/>
        </p:nvSpPr>
        <p:spPr>
          <a:xfrm>
            <a:off x="641552" y="4596891"/>
            <a:ext cx="1820195" cy="646331"/>
          </a:xfrm>
          <a:prstGeom prst="rect">
            <a:avLst/>
          </a:prstGeom>
          <a:noFill/>
        </p:spPr>
        <p:txBody>
          <a:bodyPr wrap="square" rtlCol="0">
            <a:spAutoFit/>
          </a:bodyPr>
          <a:lstStyle/>
          <a:p>
            <a:r>
              <a:rPr lang="en-US" sz="3600" dirty="0"/>
              <a:t>Queen</a:t>
            </a:r>
          </a:p>
        </p:txBody>
      </p:sp>
      <p:sp>
        <p:nvSpPr>
          <p:cNvPr id="12" name="TextBox 11">
            <a:extLst>
              <a:ext uri="{FF2B5EF4-FFF2-40B4-BE49-F238E27FC236}">
                <a16:creationId xmlns:a16="http://schemas.microsoft.com/office/drawing/2014/main" id="{787125CD-175A-642A-54C6-BAD8E5E3A286}"/>
              </a:ext>
            </a:extLst>
          </p:cNvPr>
          <p:cNvSpPr txBox="1"/>
          <p:nvPr/>
        </p:nvSpPr>
        <p:spPr>
          <a:xfrm>
            <a:off x="729647" y="5528782"/>
            <a:ext cx="1479993" cy="484748"/>
          </a:xfrm>
          <a:prstGeom prst="rect">
            <a:avLst/>
          </a:prstGeom>
          <a:noFill/>
        </p:spPr>
        <p:txBody>
          <a:bodyPr wrap="square" rtlCol="0">
            <a:spAutoFit/>
          </a:bodyPr>
          <a:lstStyle/>
          <a:p>
            <a:r>
              <a:rPr lang="en-US" sz="3600" dirty="0"/>
              <a:t>Lunch</a:t>
            </a:r>
          </a:p>
        </p:txBody>
      </p:sp>
      <p:pic>
        <p:nvPicPr>
          <p:cNvPr id="13" name="Picture 12">
            <a:extLst>
              <a:ext uri="{FF2B5EF4-FFF2-40B4-BE49-F238E27FC236}">
                <a16:creationId xmlns:a16="http://schemas.microsoft.com/office/drawing/2014/main" id="{5159A567-95C4-0347-6AA6-54D59ECA25C4}"/>
              </a:ext>
            </a:extLst>
          </p:cNvPr>
          <p:cNvPicPr>
            <a:picLocks noChangeAspect="1"/>
          </p:cNvPicPr>
          <p:nvPr/>
        </p:nvPicPr>
        <p:blipFill>
          <a:blip r:embed="rId3"/>
          <a:stretch>
            <a:fillRect/>
          </a:stretch>
        </p:blipFill>
        <p:spPr>
          <a:xfrm>
            <a:off x="2503029" y="3465165"/>
            <a:ext cx="196454" cy="769027"/>
          </a:xfrm>
          <a:prstGeom prst="rect">
            <a:avLst/>
          </a:prstGeom>
        </p:spPr>
      </p:pic>
      <p:pic>
        <p:nvPicPr>
          <p:cNvPr id="14" name="Picture 13">
            <a:extLst>
              <a:ext uri="{FF2B5EF4-FFF2-40B4-BE49-F238E27FC236}">
                <a16:creationId xmlns:a16="http://schemas.microsoft.com/office/drawing/2014/main" id="{CD2F2AB2-C32D-003F-10CF-CD7747F8A3CC}"/>
              </a:ext>
            </a:extLst>
          </p:cNvPr>
          <p:cNvPicPr>
            <a:picLocks noChangeAspect="1"/>
          </p:cNvPicPr>
          <p:nvPr/>
        </p:nvPicPr>
        <p:blipFill>
          <a:blip r:embed="rId3"/>
          <a:stretch>
            <a:fillRect/>
          </a:stretch>
        </p:blipFill>
        <p:spPr>
          <a:xfrm rot="10800000">
            <a:off x="3935371" y="3465165"/>
            <a:ext cx="196454" cy="769027"/>
          </a:xfrm>
          <a:prstGeom prst="rect">
            <a:avLst/>
          </a:prstGeom>
        </p:spPr>
      </p:pic>
      <p:sp>
        <p:nvSpPr>
          <p:cNvPr id="15" name="TextBox 14">
            <a:extLst>
              <a:ext uri="{FF2B5EF4-FFF2-40B4-BE49-F238E27FC236}">
                <a16:creationId xmlns:a16="http://schemas.microsoft.com/office/drawing/2014/main" id="{F992AC35-32A5-40DB-0255-B6AD50A0CE5A}"/>
              </a:ext>
            </a:extLst>
          </p:cNvPr>
          <p:cNvSpPr txBox="1"/>
          <p:nvPr/>
        </p:nvSpPr>
        <p:spPr>
          <a:xfrm>
            <a:off x="2556579" y="3474997"/>
            <a:ext cx="1373406" cy="830997"/>
          </a:xfrm>
          <a:prstGeom prst="rect">
            <a:avLst/>
          </a:prstGeom>
          <a:noFill/>
        </p:spPr>
        <p:txBody>
          <a:bodyPr wrap="square" rtlCol="0">
            <a:spAutoFit/>
          </a:bodyPr>
          <a:lstStyle/>
          <a:p>
            <a:r>
              <a:rPr lang="en-US" sz="2400" dirty="0"/>
              <a:t>- 130.16</a:t>
            </a:r>
          </a:p>
          <a:p>
            <a:r>
              <a:rPr lang="en-US" sz="2400" dirty="0"/>
              <a:t>     89.5</a:t>
            </a:r>
          </a:p>
        </p:txBody>
      </p:sp>
      <p:pic>
        <p:nvPicPr>
          <p:cNvPr id="16" name="Picture 15">
            <a:extLst>
              <a:ext uri="{FF2B5EF4-FFF2-40B4-BE49-F238E27FC236}">
                <a16:creationId xmlns:a16="http://schemas.microsoft.com/office/drawing/2014/main" id="{21798F5E-B4C9-BFE4-C28C-4485235A17AA}"/>
              </a:ext>
            </a:extLst>
          </p:cNvPr>
          <p:cNvPicPr>
            <a:picLocks noChangeAspect="1"/>
          </p:cNvPicPr>
          <p:nvPr/>
        </p:nvPicPr>
        <p:blipFill>
          <a:blip r:embed="rId3"/>
          <a:stretch>
            <a:fillRect/>
          </a:stretch>
        </p:blipFill>
        <p:spPr>
          <a:xfrm>
            <a:off x="2514769" y="4446654"/>
            <a:ext cx="196454" cy="769027"/>
          </a:xfrm>
          <a:prstGeom prst="rect">
            <a:avLst/>
          </a:prstGeom>
        </p:spPr>
      </p:pic>
      <p:pic>
        <p:nvPicPr>
          <p:cNvPr id="17" name="Picture 16">
            <a:extLst>
              <a:ext uri="{FF2B5EF4-FFF2-40B4-BE49-F238E27FC236}">
                <a16:creationId xmlns:a16="http://schemas.microsoft.com/office/drawing/2014/main" id="{F421E92B-A5CC-82D0-AD23-A03974EFD216}"/>
              </a:ext>
            </a:extLst>
          </p:cNvPr>
          <p:cNvPicPr>
            <a:picLocks noChangeAspect="1"/>
          </p:cNvPicPr>
          <p:nvPr/>
        </p:nvPicPr>
        <p:blipFill>
          <a:blip r:embed="rId3"/>
          <a:stretch>
            <a:fillRect/>
          </a:stretch>
        </p:blipFill>
        <p:spPr>
          <a:xfrm rot="10800000">
            <a:off x="3967779" y="4415793"/>
            <a:ext cx="196454" cy="769027"/>
          </a:xfrm>
          <a:prstGeom prst="rect">
            <a:avLst/>
          </a:prstGeom>
        </p:spPr>
      </p:pic>
      <p:sp>
        <p:nvSpPr>
          <p:cNvPr id="18" name="TextBox 17">
            <a:extLst>
              <a:ext uri="{FF2B5EF4-FFF2-40B4-BE49-F238E27FC236}">
                <a16:creationId xmlns:a16="http://schemas.microsoft.com/office/drawing/2014/main" id="{DB45E4B1-70B1-744C-8315-51133D77FF4E}"/>
              </a:ext>
            </a:extLst>
          </p:cNvPr>
          <p:cNvSpPr txBox="1"/>
          <p:nvPr/>
        </p:nvSpPr>
        <p:spPr>
          <a:xfrm>
            <a:off x="2620745" y="4412225"/>
            <a:ext cx="1437511" cy="830997"/>
          </a:xfrm>
          <a:prstGeom prst="rect">
            <a:avLst/>
          </a:prstGeom>
          <a:noFill/>
        </p:spPr>
        <p:txBody>
          <a:bodyPr wrap="square" rtlCol="0">
            <a:spAutoFit/>
          </a:bodyPr>
          <a:lstStyle/>
          <a:p>
            <a:r>
              <a:rPr lang="en-US" sz="2400" dirty="0"/>
              <a:t>- 115.43</a:t>
            </a:r>
          </a:p>
          <a:p>
            <a:r>
              <a:rPr lang="en-US" sz="2400" dirty="0"/>
              <a:t>     95.2</a:t>
            </a:r>
          </a:p>
        </p:txBody>
      </p:sp>
      <p:pic>
        <p:nvPicPr>
          <p:cNvPr id="19" name="Picture 18">
            <a:extLst>
              <a:ext uri="{FF2B5EF4-FFF2-40B4-BE49-F238E27FC236}">
                <a16:creationId xmlns:a16="http://schemas.microsoft.com/office/drawing/2014/main" id="{705B9BE2-C7B7-294C-FE15-FAE37C8564EF}"/>
              </a:ext>
            </a:extLst>
          </p:cNvPr>
          <p:cNvPicPr>
            <a:picLocks noChangeAspect="1"/>
          </p:cNvPicPr>
          <p:nvPr/>
        </p:nvPicPr>
        <p:blipFill>
          <a:blip r:embed="rId3"/>
          <a:stretch>
            <a:fillRect/>
          </a:stretch>
        </p:blipFill>
        <p:spPr>
          <a:xfrm>
            <a:off x="2530267" y="5448488"/>
            <a:ext cx="196454" cy="769027"/>
          </a:xfrm>
          <a:prstGeom prst="rect">
            <a:avLst/>
          </a:prstGeom>
        </p:spPr>
      </p:pic>
      <p:pic>
        <p:nvPicPr>
          <p:cNvPr id="20" name="Picture 19">
            <a:extLst>
              <a:ext uri="{FF2B5EF4-FFF2-40B4-BE49-F238E27FC236}">
                <a16:creationId xmlns:a16="http://schemas.microsoft.com/office/drawing/2014/main" id="{6C718608-09A5-1CF3-34E3-F4C1054C02C9}"/>
              </a:ext>
            </a:extLst>
          </p:cNvPr>
          <p:cNvPicPr>
            <a:picLocks noChangeAspect="1"/>
          </p:cNvPicPr>
          <p:nvPr/>
        </p:nvPicPr>
        <p:blipFill>
          <a:blip r:embed="rId3"/>
          <a:stretch>
            <a:fillRect/>
          </a:stretch>
        </p:blipFill>
        <p:spPr>
          <a:xfrm rot="10800000">
            <a:off x="3976935" y="5419100"/>
            <a:ext cx="196454" cy="769027"/>
          </a:xfrm>
          <a:prstGeom prst="rect">
            <a:avLst/>
          </a:prstGeom>
        </p:spPr>
      </p:pic>
      <p:sp>
        <p:nvSpPr>
          <p:cNvPr id="21" name="TextBox 20">
            <a:extLst>
              <a:ext uri="{FF2B5EF4-FFF2-40B4-BE49-F238E27FC236}">
                <a16:creationId xmlns:a16="http://schemas.microsoft.com/office/drawing/2014/main" id="{72A77F08-F13D-D524-270B-79D853846D8E}"/>
              </a:ext>
            </a:extLst>
          </p:cNvPr>
          <p:cNvSpPr txBox="1"/>
          <p:nvPr/>
        </p:nvSpPr>
        <p:spPr>
          <a:xfrm>
            <a:off x="2699483" y="5430082"/>
            <a:ext cx="1257753" cy="623248"/>
          </a:xfrm>
          <a:prstGeom prst="rect">
            <a:avLst/>
          </a:prstGeom>
          <a:noFill/>
        </p:spPr>
        <p:txBody>
          <a:bodyPr wrap="square" rtlCol="0">
            <a:spAutoFit/>
          </a:bodyPr>
          <a:lstStyle/>
          <a:p>
            <a:pPr marL="342900" indent="-342900">
              <a:buFontTx/>
              <a:buChar char="-"/>
            </a:pPr>
            <a:r>
              <a:rPr lang="en-US" sz="2400" dirty="0"/>
              <a:t>89.5</a:t>
            </a:r>
          </a:p>
          <a:p>
            <a:r>
              <a:rPr lang="en-US" sz="2400" dirty="0"/>
              <a:t>    34.3</a:t>
            </a:r>
          </a:p>
        </p:txBody>
      </p:sp>
      <p:cxnSp>
        <p:nvCxnSpPr>
          <p:cNvPr id="24" name="Straight Arrow Connector 23">
            <a:extLst>
              <a:ext uri="{FF2B5EF4-FFF2-40B4-BE49-F238E27FC236}">
                <a16:creationId xmlns:a16="http://schemas.microsoft.com/office/drawing/2014/main" id="{088A8711-A5B7-8D57-0E16-3C7D7AF1039B}"/>
              </a:ext>
            </a:extLst>
          </p:cNvPr>
          <p:cNvCxnSpPr/>
          <p:nvPr/>
        </p:nvCxnSpPr>
        <p:spPr>
          <a:xfrm flipV="1">
            <a:off x="4271058" y="1759352"/>
            <a:ext cx="2812648" cy="2083443"/>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F82B65-4B23-CCD0-CAA1-2023AA422D89}"/>
              </a:ext>
            </a:extLst>
          </p:cNvPr>
          <p:cNvCxnSpPr>
            <a:cxnSpLocks/>
          </p:cNvCxnSpPr>
          <p:nvPr/>
        </p:nvCxnSpPr>
        <p:spPr>
          <a:xfrm flipV="1">
            <a:off x="4311595" y="1360588"/>
            <a:ext cx="3950422" cy="3363590"/>
          </a:xfrm>
          <a:prstGeom prst="straightConnector1">
            <a:avLst/>
          </a:prstGeom>
          <a:ln w="571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5352C22-2F32-3627-E4BE-F291D2C2F8D0}"/>
              </a:ext>
            </a:extLst>
          </p:cNvPr>
          <p:cNvCxnSpPr>
            <a:cxnSpLocks/>
          </p:cNvCxnSpPr>
          <p:nvPr/>
        </p:nvCxnSpPr>
        <p:spPr>
          <a:xfrm flipV="1">
            <a:off x="4385164" y="5386606"/>
            <a:ext cx="5800558" cy="347733"/>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B1B3F94-614F-90D6-F5A2-58BAB098CBE9}"/>
              </a:ext>
            </a:extLst>
          </p:cNvPr>
          <p:cNvGrpSpPr/>
          <p:nvPr/>
        </p:nvGrpSpPr>
        <p:grpSpPr>
          <a:xfrm>
            <a:off x="6337508" y="1601661"/>
            <a:ext cx="1401835" cy="338554"/>
            <a:chOff x="4611185" y="372900"/>
            <a:chExt cx="1401835" cy="338554"/>
          </a:xfrm>
        </p:grpSpPr>
        <p:sp>
          <p:nvSpPr>
            <p:cNvPr id="29" name="TextBox 28">
              <a:extLst>
                <a:ext uri="{FF2B5EF4-FFF2-40B4-BE49-F238E27FC236}">
                  <a16:creationId xmlns:a16="http://schemas.microsoft.com/office/drawing/2014/main" id="{B0B9CEB9-7331-39BB-4446-C0E60F2903E8}"/>
                </a:ext>
              </a:extLst>
            </p:cNvPr>
            <p:cNvSpPr txBox="1"/>
            <p:nvPr/>
          </p:nvSpPr>
          <p:spPr>
            <a:xfrm>
              <a:off x="4611185" y="372900"/>
              <a:ext cx="1401835" cy="338554"/>
            </a:xfrm>
            <a:prstGeom prst="rect">
              <a:avLst/>
            </a:prstGeom>
            <a:noFill/>
          </p:spPr>
          <p:txBody>
            <a:bodyPr wrap="square" rtlCol="0">
              <a:spAutoFit/>
            </a:bodyPr>
            <a:lstStyle/>
            <a:p>
              <a:r>
                <a:rPr lang="en-US" sz="1600" b="1" dirty="0">
                  <a:solidFill>
                    <a:srgbClr val="FF0000"/>
                  </a:solidFill>
                </a:rPr>
                <a:t>King</a:t>
              </a:r>
            </a:p>
          </p:txBody>
        </p:sp>
        <p:sp>
          <p:nvSpPr>
            <p:cNvPr id="30" name="Oval 29">
              <a:extLst>
                <a:ext uri="{FF2B5EF4-FFF2-40B4-BE49-F238E27FC236}">
                  <a16:creationId xmlns:a16="http://schemas.microsoft.com/office/drawing/2014/main" id="{6827F385-72AA-378F-561D-33AEA31D269C}"/>
                </a:ext>
              </a:extLst>
            </p:cNvPr>
            <p:cNvSpPr/>
            <p:nvPr/>
          </p:nvSpPr>
          <p:spPr>
            <a:xfrm flipV="1">
              <a:off x="5213598" y="427101"/>
              <a:ext cx="197007" cy="2008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9A53D58-B29B-A091-CAFC-768AD304BA61}"/>
              </a:ext>
            </a:extLst>
          </p:cNvPr>
          <p:cNvGrpSpPr/>
          <p:nvPr/>
        </p:nvGrpSpPr>
        <p:grpSpPr>
          <a:xfrm>
            <a:off x="7322282" y="1196371"/>
            <a:ext cx="1401835" cy="338554"/>
            <a:chOff x="4611185" y="372900"/>
            <a:chExt cx="1401835" cy="338554"/>
          </a:xfrm>
        </p:grpSpPr>
        <p:sp>
          <p:nvSpPr>
            <p:cNvPr id="34" name="TextBox 33">
              <a:extLst>
                <a:ext uri="{FF2B5EF4-FFF2-40B4-BE49-F238E27FC236}">
                  <a16:creationId xmlns:a16="http://schemas.microsoft.com/office/drawing/2014/main" id="{5C262B93-C51C-460B-6A80-ECDA51935FE1}"/>
                </a:ext>
              </a:extLst>
            </p:cNvPr>
            <p:cNvSpPr txBox="1"/>
            <p:nvPr/>
          </p:nvSpPr>
          <p:spPr>
            <a:xfrm>
              <a:off x="4611185" y="372900"/>
              <a:ext cx="1401835" cy="338554"/>
            </a:xfrm>
            <a:prstGeom prst="rect">
              <a:avLst/>
            </a:prstGeom>
            <a:noFill/>
          </p:spPr>
          <p:txBody>
            <a:bodyPr wrap="square" rtlCol="0">
              <a:spAutoFit/>
            </a:bodyPr>
            <a:lstStyle/>
            <a:p>
              <a:r>
                <a:rPr lang="en-US" sz="1600" b="1" dirty="0">
                  <a:solidFill>
                    <a:srgbClr val="00B050"/>
                  </a:solidFill>
                </a:rPr>
                <a:t>Queen</a:t>
              </a:r>
            </a:p>
          </p:txBody>
        </p:sp>
        <p:sp>
          <p:nvSpPr>
            <p:cNvPr id="35" name="Oval 34">
              <a:extLst>
                <a:ext uri="{FF2B5EF4-FFF2-40B4-BE49-F238E27FC236}">
                  <a16:creationId xmlns:a16="http://schemas.microsoft.com/office/drawing/2014/main" id="{4388ECF2-188C-27AB-4F0B-3C77D64A4439}"/>
                </a:ext>
              </a:extLst>
            </p:cNvPr>
            <p:cNvSpPr/>
            <p:nvPr/>
          </p:nvSpPr>
          <p:spPr>
            <a:xfrm flipV="1">
              <a:off x="5421981" y="430169"/>
              <a:ext cx="197007" cy="200844"/>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51C5671C-A3CB-FE41-9B1F-5B7A345B89A7}"/>
              </a:ext>
            </a:extLst>
          </p:cNvPr>
          <p:cNvGrpSpPr/>
          <p:nvPr/>
        </p:nvGrpSpPr>
        <p:grpSpPr>
          <a:xfrm>
            <a:off x="9309898" y="5215681"/>
            <a:ext cx="1401835" cy="338554"/>
            <a:chOff x="4611185" y="372900"/>
            <a:chExt cx="1401835" cy="338554"/>
          </a:xfrm>
        </p:grpSpPr>
        <p:sp>
          <p:nvSpPr>
            <p:cNvPr id="37" name="TextBox 36">
              <a:extLst>
                <a:ext uri="{FF2B5EF4-FFF2-40B4-BE49-F238E27FC236}">
                  <a16:creationId xmlns:a16="http://schemas.microsoft.com/office/drawing/2014/main" id="{47A1B09C-989C-2ED1-E331-5C0F72CA6A9F}"/>
                </a:ext>
              </a:extLst>
            </p:cNvPr>
            <p:cNvSpPr txBox="1"/>
            <p:nvPr/>
          </p:nvSpPr>
          <p:spPr>
            <a:xfrm>
              <a:off x="4611185" y="372900"/>
              <a:ext cx="1401835" cy="338554"/>
            </a:xfrm>
            <a:prstGeom prst="rect">
              <a:avLst/>
            </a:prstGeom>
            <a:noFill/>
          </p:spPr>
          <p:txBody>
            <a:bodyPr wrap="square" rtlCol="0">
              <a:spAutoFit/>
            </a:bodyPr>
            <a:lstStyle/>
            <a:p>
              <a:r>
                <a:rPr lang="en-US" sz="1600" b="1" dirty="0">
                  <a:solidFill>
                    <a:srgbClr val="0070C0"/>
                  </a:solidFill>
                </a:rPr>
                <a:t>Lunch</a:t>
              </a:r>
            </a:p>
          </p:txBody>
        </p:sp>
        <p:sp>
          <p:nvSpPr>
            <p:cNvPr id="38" name="Oval 37">
              <a:extLst>
                <a:ext uri="{FF2B5EF4-FFF2-40B4-BE49-F238E27FC236}">
                  <a16:creationId xmlns:a16="http://schemas.microsoft.com/office/drawing/2014/main" id="{68FDABAA-A8B8-742C-5A77-4728E0AF7FF8}"/>
                </a:ext>
              </a:extLst>
            </p:cNvPr>
            <p:cNvSpPr/>
            <p:nvPr/>
          </p:nvSpPr>
          <p:spPr>
            <a:xfrm flipV="1">
              <a:off x="5362797" y="438879"/>
              <a:ext cx="197007" cy="20084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98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nodeType="clickEffect">
                                  <p:stCondLst>
                                    <p:cond delay="0"/>
                                  </p:stCondLst>
                                  <p:childTnLst>
                                    <p:animEffect transition="out" filter="wipe(down)">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par>
                          <p:cTn id="45" fill="hold">
                            <p:stCondLst>
                              <p:cond delay="0"/>
                            </p:stCondLst>
                            <p:childTnLst>
                              <p:par>
                                <p:cTn id="46" presetID="22" presetClass="entr" presetSubtype="1"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down)">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4" fill="hold" nodeType="clickEffect">
                                  <p:stCondLst>
                                    <p:cond delay="0"/>
                                  </p:stCondLst>
                                  <p:childTnLst>
                                    <p:animEffect transition="out" filter="wipe(down)">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nodeType="after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par>
                          <p:cTn id="75" fill="hold">
                            <p:stCondLst>
                              <p:cond delay="0"/>
                            </p:stCondLst>
                            <p:childTnLst>
                              <p:par>
                                <p:cTn id="76" presetID="22" presetClass="entr" presetSubtype="1"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up)">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down)">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xit" presetSubtype="4" fill="hold" nodeType="clickEffect">
                                  <p:stCondLst>
                                    <p:cond delay="0"/>
                                  </p:stCondLst>
                                  <p:childTnLst>
                                    <p:animEffect transition="out" filter="wipe(down)">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8"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C165949D-1AEA-5F08-3368-D9B06D4405D3}"/>
              </a:ext>
            </a:extLst>
          </p:cNvPr>
          <p:cNvSpPr txBox="1"/>
          <p:nvPr/>
        </p:nvSpPr>
        <p:spPr>
          <a:xfrm>
            <a:off x="6374858" y="5285592"/>
            <a:ext cx="5648080" cy="835120"/>
          </a:xfrm>
          <a:prstGeom prst="rect">
            <a:avLst/>
          </a:prstGeom>
          <a:solidFill>
            <a:schemeClr val="bg1"/>
          </a:solidFill>
        </p:spPr>
        <p:txBody>
          <a:bodyPr wrap="square" rtlCol="0">
            <a:spAutoFit/>
          </a:bodyPr>
          <a:lstStyle/>
          <a:p>
            <a:endParaRPr lang="en-US" dirty="0"/>
          </a:p>
        </p:txBody>
      </p:sp>
      <p:pic>
        <p:nvPicPr>
          <p:cNvPr id="66" name="Picture 65">
            <a:extLst>
              <a:ext uri="{FF2B5EF4-FFF2-40B4-BE49-F238E27FC236}">
                <a16:creationId xmlns:a16="http://schemas.microsoft.com/office/drawing/2014/main" id="{F30484DC-C0D8-57CA-B126-3C0BE64BC5CE}"/>
              </a:ext>
            </a:extLst>
          </p:cNvPr>
          <p:cNvPicPr>
            <a:picLocks noChangeAspect="1"/>
          </p:cNvPicPr>
          <p:nvPr/>
        </p:nvPicPr>
        <p:blipFill>
          <a:blip r:embed="rId3">
            <a:clrChange>
              <a:clrFrom>
                <a:srgbClr val="FFFFFF"/>
              </a:clrFrom>
              <a:clrTo>
                <a:srgbClr val="FFFFFF">
                  <a:alpha val="0"/>
                </a:srgbClr>
              </a:clrTo>
            </a:clrChange>
            <a:duotone>
              <a:prstClr val="black"/>
              <a:schemeClr val="accent3">
                <a:tint val="45000"/>
                <a:satMod val="400000"/>
              </a:schemeClr>
            </a:duotone>
          </a:blip>
          <a:stretch>
            <a:fillRect/>
          </a:stretch>
        </p:blipFill>
        <p:spPr>
          <a:xfrm>
            <a:off x="8753217" y="1173110"/>
            <a:ext cx="2005295" cy="1830120"/>
          </a:xfrm>
          <a:prstGeom prst="rect">
            <a:avLst/>
          </a:prstGeom>
        </p:spPr>
      </p:pic>
      <p:sp>
        <p:nvSpPr>
          <p:cNvPr id="2" name="Title 1">
            <a:extLst>
              <a:ext uri="{FF2B5EF4-FFF2-40B4-BE49-F238E27FC236}">
                <a16:creationId xmlns:a16="http://schemas.microsoft.com/office/drawing/2014/main" id="{D6D7A29C-DEC1-34A7-AF6C-E1C5A70261B5}"/>
              </a:ext>
            </a:extLst>
          </p:cNvPr>
          <p:cNvSpPr>
            <a:spLocks noGrp="1"/>
          </p:cNvSpPr>
          <p:nvPr>
            <p:ph type="title"/>
          </p:nvPr>
        </p:nvSpPr>
        <p:spPr>
          <a:xfrm>
            <a:off x="850899" y="40852"/>
            <a:ext cx="10694925" cy="749952"/>
          </a:xfrm>
        </p:spPr>
        <p:txBody>
          <a:bodyPr/>
          <a:lstStyle/>
          <a:p>
            <a:r>
              <a:rPr lang="en-US" dirty="0"/>
              <a:t>Searching for Vectors - similarity metrics</a:t>
            </a:r>
          </a:p>
        </p:txBody>
      </p:sp>
      <p:sp>
        <p:nvSpPr>
          <p:cNvPr id="3" name="Content Placeholder 2">
            <a:extLst>
              <a:ext uri="{FF2B5EF4-FFF2-40B4-BE49-F238E27FC236}">
                <a16:creationId xmlns:a16="http://schemas.microsoft.com/office/drawing/2014/main" id="{494415CF-759D-606C-91BA-2175ADD6ED7C}"/>
              </a:ext>
            </a:extLst>
          </p:cNvPr>
          <p:cNvSpPr>
            <a:spLocks noGrp="1"/>
          </p:cNvSpPr>
          <p:nvPr>
            <p:ph idx="1"/>
          </p:nvPr>
        </p:nvSpPr>
        <p:spPr>
          <a:xfrm>
            <a:off x="850899" y="729344"/>
            <a:ext cx="10694924" cy="2084316"/>
          </a:xfrm>
        </p:spPr>
        <p:txBody>
          <a:bodyPr>
            <a:normAutofit/>
          </a:bodyPr>
          <a:lstStyle/>
          <a:p>
            <a:r>
              <a:rPr lang="en-US" sz="2000" dirty="0"/>
              <a:t>3 metrics commonly used to determine similarity of two vectors (2-dimensional representation)</a:t>
            </a:r>
          </a:p>
        </p:txBody>
      </p:sp>
      <p:sp>
        <p:nvSpPr>
          <p:cNvPr id="7" name="TextBox 6">
            <a:extLst>
              <a:ext uri="{FF2B5EF4-FFF2-40B4-BE49-F238E27FC236}">
                <a16:creationId xmlns:a16="http://schemas.microsoft.com/office/drawing/2014/main" id="{D7D327D9-03A6-3156-FB0C-6738F1766C29}"/>
              </a:ext>
            </a:extLst>
          </p:cNvPr>
          <p:cNvSpPr txBox="1"/>
          <p:nvPr/>
        </p:nvSpPr>
        <p:spPr>
          <a:xfrm>
            <a:off x="-5442" y="2283333"/>
            <a:ext cx="6101442" cy="738664"/>
          </a:xfrm>
          <a:prstGeom prst="rect">
            <a:avLst/>
          </a:prstGeom>
          <a:noFill/>
        </p:spPr>
        <p:txBody>
          <a:bodyPr wrap="square">
            <a:spAutoFit/>
          </a:bodyPr>
          <a:lstStyle/>
          <a:p>
            <a:r>
              <a:rPr lang="en-US" b="1" i="1" dirty="0"/>
              <a:t>Cosine similarity </a:t>
            </a:r>
            <a:r>
              <a:rPr lang="en-US" dirty="0"/>
              <a:t>- measure the angle between two vectors; values from -1 to 1; 1 = both point in same direction; -1 point in opposite directions; 0 = orthogonal (perpendicular)</a:t>
            </a:r>
          </a:p>
        </p:txBody>
      </p:sp>
      <p:sp>
        <p:nvSpPr>
          <p:cNvPr id="8" name="TextBox 7">
            <a:extLst>
              <a:ext uri="{FF2B5EF4-FFF2-40B4-BE49-F238E27FC236}">
                <a16:creationId xmlns:a16="http://schemas.microsoft.com/office/drawing/2014/main" id="{67D3E796-66FC-B699-F73C-5B1A1A0CE894}"/>
              </a:ext>
            </a:extLst>
          </p:cNvPr>
          <p:cNvSpPr txBox="1"/>
          <p:nvPr/>
        </p:nvSpPr>
        <p:spPr>
          <a:xfrm>
            <a:off x="0" y="3924854"/>
            <a:ext cx="6101442" cy="830997"/>
          </a:xfrm>
          <a:prstGeom prst="rect">
            <a:avLst/>
          </a:prstGeom>
          <a:noFill/>
        </p:spPr>
        <p:txBody>
          <a:bodyPr wrap="square">
            <a:spAutoFit/>
          </a:bodyPr>
          <a:lstStyle/>
          <a:p>
            <a:r>
              <a:rPr lang="en-US" b="1" i="1" dirty="0"/>
              <a:t>Dot product / inner product </a:t>
            </a:r>
            <a:r>
              <a:rPr lang="en-US" dirty="0"/>
              <a:t>- measures how well 2 vectors align with each other; values from -</a:t>
            </a:r>
            <a:r>
              <a:rPr lang="en-US" sz="1600" dirty="0"/>
              <a:t> ∞ </a:t>
            </a:r>
            <a:r>
              <a:rPr lang="en-US" dirty="0"/>
              <a:t>to</a:t>
            </a:r>
            <a:r>
              <a:rPr lang="en-US" sz="2000" dirty="0"/>
              <a:t> </a:t>
            </a:r>
            <a:r>
              <a:rPr lang="en-US" sz="1600" dirty="0"/>
              <a:t>∞; </a:t>
            </a:r>
            <a:r>
              <a:rPr lang="en-US" dirty="0"/>
              <a:t>positive values indicate vectors are in same direction; negative values indicate opposite directions; 0 = orthogonal</a:t>
            </a:r>
            <a:endParaRPr lang="en-US" sz="1600" dirty="0"/>
          </a:p>
        </p:txBody>
      </p:sp>
      <p:sp>
        <p:nvSpPr>
          <p:cNvPr id="9" name="TextBox 8">
            <a:extLst>
              <a:ext uri="{FF2B5EF4-FFF2-40B4-BE49-F238E27FC236}">
                <a16:creationId xmlns:a16="http://schemas.microsoft.com/office/drawing/2014/main" id="{3A92B653-EDC7-4360-E769-A14FD2B2B956}"/>
              </a:ext>
            </a:extLst>
          </p:cNvPr>
          <p:cNvSpPr txBox="1"/>
          <p:nvPr/>
        </p:nvSpPr>
        <p:spPr>
          <a:xfrm>
            <a:off x="96919" y="5867046"/>
            <a:ext cx="6101442" cy="523220"/>
          </a:xfrm>
          <a:prstGeom prst="rect">
            <a:avLst/>
          </a:prstGeom>
          <a:noFill/>
        </p:spPr>
        <p:txBody>
          <a:bodyPr wrap="square">
            <a:spAutoFit/>
          </a:bodyPr>
          <a:lstStyle/>
          <a:p>
            <a:r>
              <a:rPr lang="en-US" b="1" i="1" dirty="0"/>
              <a:t>Euclidean distance</a:t>
            </a:r>
            <a:r>
              <a:rPr lang="en-US" dirty="0"/>
              <a:t> - measures the distance between two vectors; values from 0 to ∞; 0 = identical; larger numbers farther apart</a:t>
            </a:r>
          </a:p>
        </p:txBody>
      </p:sp>
      <p:pic>
        <p:nvPicPr>
          <p:cNvPr id="10" name="Picture 6" descr="Graph points review (positive numbers ...">
            <a:extLst>
              <a:ext uri="{FF2B5EF4-FFF2-40B4-BE49-F238E27FC236}">
                <a16:creationId xmlns:a16="http://schemas.microsoft.com/office/drawing/2014/main" id="{FB20E2BC-FE76-F550-2EF0-9FE2E8B09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937" y="1173110"/>
            <a:ext cx="1067375" cy="10673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8D8FEEF-71E8-EBFB-3E12-D3AB6D8E28FA}"/>
              </a:ext>
            </a:extLst>
          </p:cNvPr>
          <p:cNvCxnSpPr>
            <a:cxnSpLocks/>
          </p:cNvCxnSpPr>
          <p:nvPr/>
        </p:nvCxnSpPr>
        <p:spPr>
          <a:xfrm flipV="1">
            <a:off x="2527154" y="1380476"/>
            <a:ext cx="433471" cy="73990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EB93262-9EB9-E144-1C26-2990F1F8027D}"/>
              </a:ext>
            </a:extLst>
          </p:cNvPr>
          <p:cNvCxnSpPr>
            <a:cxnSpLocks/>
          </p:cNvCxnSpPr>
          <p:nvPr/>
        </p:nvCxnSpPr>
        <p:spPr>
          <a:xfrm flipV="1">
            <a:off x="2525484" y="1506258"/>
            <a:ext cx="968829" cy="636034"/>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033D1ED7-FBA4-547F-D76B-FE8C9CD709F6}"/>
              </a:ext>
            </a:extLst>
          </p:cNvPr>
          <p:cNvSpPr/>
          <p:nvPr/>
        </p:nvSpPr>
        <p:spPr>
          <a:xfrm rot="1492277">
            <a:off x="2674838" y="1643851"/>
            <a:ext cx="293181" cy="278971"/>
          </a:xfrm>
          <a:prstGeom prst="arc">
            <a:avLst>
              <a:gd name="adj1" fmla="val 14513302"/>
              <a:gd name="adj2" fmla="val 136446"/>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6" descr="Graph points review (positive numbers ...">
            <a:extLst>
              <a:ext uri="{FF2B5EF4-FFF2-40B4-BE49-F238E27FC236}">
                <a16:creationId xmlns:a16="http://schemas.microsoft.com/office/drawing/2014/main" id="{42984869-DBC5-3206-4209-E47E65591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509" y="2835569"/>
            <a:ext cx="1067375" cy="106737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EECA6EB-5AEC-ECA2-E2AB-C32D5136B4C8}"/>
              </a:ext>
            </a:extLst>
          </p:cNvPr>
          <p:cNvCxnSpPr>
            <a:cxnSpLocks/>
          </p:cNvCxnSpPr>
          <p:nvPr/>
        </p:nvCxnSpPr>
        <p:spPr>
          <a:xfrm flipV="1">
            <a:off x="2452726" y="3042935"/>
            <a:ext cx="433471" cy="73990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59EC740-5ED8-CB53-BEEB-84ACBDCD3480}"/>
              </a:ext>
            </a:extLst>
          </p:cNvPr>
          <p:cNvCxnSpPr>
            <a:cxnSpLocks/>
          </p:cNvCxnSpPr>
          <p:nvPr/>
        </p:nvCxnSpPr>
        <p:spPr>
          <a:xfrm flipV="1">
            <a:off x="2451056" y="3168717"/>
            <a:ext cx="968829" cy="636034"/>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6" descr="Graph points review (positive numbers ...">
            <a:extLst>
              <a:ext uri="{FF2B5EF4-FFF2-40B4-BE49-F238E27FC236}">
                <a16:creationId xmlns:a16="http://schemas.microsoft.com/office/drawing/2014/main" id="{B916DE6E-359D-4595-F89F-551154204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936" y="4777761"/>
            <a:ext cx="1067375" cy="106737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E020E8D3-C5BA-6300-43F0-65AD16002E6A}"/>
              </a:ext>
            </a:extLst>
          </p:cNvPr>
          <p:cNvCxnSpPr>
            <a:cxnSpLocks/>
          </p:cNvCxnSpPr>
          <p:nvPr/>
        </p:nvCxnSpPr>
        <p:spPr>
          <a:xfrm flipV="1">
            <a:off x="2527153" y="4985127"/>
            <a:ext cx="433471" cy="73990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8300D62-432F-A367-23F7-20486601E48D}"/>
              </a:ext>
            </a:extLst>
          </p:cNvPr>
          <p:cNvCxnSpPr>
            <a:cxnSpLocks/>
          </p:cNvCxnSpPr>
          <p:nvPr/>
        </p:nvCxnSpPr>
        <p:spPr>
          <a:xfrm flipV="1">
            <a:off x="2525483" y="5110909"/>
            <a:ext cx="968829" cy="636034"/>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Frame 24">
            <a:extLst>
              <a:ext uri="{FF2B5EF4-FFF2-40B4-BE49-F238E27FC236}">
                <a16:creationId xmlns:a16="http://schemas.microsoft.com/office/drawing/2014/main" id="{93CC1B36-4031-9D0F-6EDD-F5F858969835}"/>
              </a:ext>
            </a:extLst>
          </p:cNvPr>
          <p:cNvSpPr/>
          <p:nvPr/>
        </p:nvSpPr>
        <p:spPr>
          <a:xfrm rot="19595208">
            <a:off x="2949646" y="3292847"/>
            <a:ext cx="120502" cy="11766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Connector 26">
            <a:extLst>
              <a:ext uri="{FF2B5EF4-FFF2-40B4-BE49-F238E27FC236}">
                <a16:creationId xmlns:a16="http://schemas.microsoft.com/office/drawing/2014/main" id="{28F4CE8B-4346-27AF-BE3D-BCB1F37ACE86}"/>
              </a:ext>
            </a:extLst>
          </p:cNvPr>
          <p:cNvCxnSpPr>
            <a:cxnSpLocks/>
          </p:cNvCxnSpPr>
          <p:nvPr/>
        </p:nvCxnSpPr>
        <p:spPr>
          <a:xfrm>
            <a:off x="2883557" y="3076533"/>
            <a:ext cx="202373" cy="27870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3B9C11-F04B-0A72-C651-BEB7A93F5026}"/>
              </a:ext>
            </a:extLst>
          </p:cNvPr>
          <p:cNvCxnSpPr>
            <a:cxnSpLocks/>
          </p:cNvCxnSpPr>
          <p:nvPr/>
        </p:nvCxnSpPr>
        <p:spPr>
          <a:xfrm flipV="1">
            <a:off x="2426936" y="3376903"/>
            <a:ext cx="665651" cy="4395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32D694-69AA-AE37-F312-D8010124BE99}"/>
              </a:ext>
            </a:extLst>
          </p:cNvPr>
          <p:cNvCxnSpPr>
            <a:cxnSpLocks/>
          </p:cNvCxnSpPr>
          <p:nvPr/>
        </p:nvCxnSpPr>
        <p:spPr>
          <a:xfrm flipH="1" flipV="1">
            <a:off x="2960623" y="4992408"/>
            <a:ext cx="492677" cy="1257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D72FF4B-8D9F-D3A7-5FFA-F04826386173}"/>
              </a:ext>
            </a:extLst>
          </p:cNvPr>
          <p:cNvSpPr txBox="1"/>
          <p:nvPr/>
        </p:nvSpPr>
        <p:spPr>
          <a:xfrm>
            <a:off x="6836736" y="6144045"/>
            <a:ext cx="4816549" cy="246221"/>
          </a:xfrm>
          <a:prstGeom prst="rect">
            <a:avLst/>
          </a:prstGeom>
          <a:noFill/>
        </p:spPr>
        <p:txBody>
          <a:bodyPr wrap="square" rtlCol="0">
            <a:spAutoFit/>
          </a:bodyPr>
          <a:lstStyle/>
          <a:p>
            <a:r>
              <a:rPr lang="en-US" sz="1000" dirty="0"/>
              <a:t>credit: https://</a:t>
            </a:r>
            <a:r>
              <a:rPr lang="en-US" sz="1000" dirty="0" err="1"/>
              <a:t>towardsdatascience.com</a:t>
            </a:r>
            <a:r>
              <a:rPr lang="en-US" sz="1000" dirty="0"/>
              <a:t>/similarity-metrics-in-nlp-acc0777e234c</a:t>
            </a:r>
          </a:p>
        </p:txBody>
      </p:sp>
      <p:pic>
        <p:nvPicPr>
          <p:cNvPr id="40" name="Picture 39">
            <a:extLst>
              <a:ext uri="{FF2B5EF4-FFF2-40B4-BE49-F238E27FC236}">
                <a16:creationId xmlns:a16="http://schemas.microsoft.com/office/drawing/2014/main" id="{531B9844-0C50-1467-4A96-1F78E95E069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932083" y="1618055"/>
            <a:ext cx="2383465" cy="1139918"/>
          </a:xfrm>
          <a:prstGeom prst="rect">
            <a:avLst/>
          </a:prstGeom>
        </p:spPr>
      </p:pic>
      <p:sp>
        <p:nvSpPr>
          <p:cNvPr id="42" name="TextBox 41">
            <a:extLst>
              <a:ext uri="{FF2B5EF4-FFF2-40B4-BE49-F238E27FC236}">
                <a16:creationId xmlns:a16="http://schemas.microsoft.com/office/drawing/2014/main" id="{C60CC069-E7F7-A162-2EB1-722B6B551B76}"/>
              </a:ext>
            </a:extLst>
          </p:cNvPr>
          <p:cNvSpPr txBox="1"/>
          <p:nvPr/>
        </p:nvSpPr>
        <p:spPr>
          <a:xfrm>
            <a:off x="5932083" y="1235470"/>
            <a:ext cx="2383465" cy="307777"/>
          </a:xfrm>
          <a:prstGeom prst="rect">
            <a:avLst/>
          </a:prstGeom>
          <a:noFill/>
        </p:spPr>
        <p:txBody>
          <a:bodyPr wrap="square">
            <a:spAutoFit/>
          </a:bodyPr>
          <a:lstStyle/>
          <a:p>
            <a:r>
              <a:rPr lang="en-US" b="1" i="1" dirty="0"/>
              <a:t>imagine 3 vectors - </a:t>
            </a:r>
            <a:r>
              <a:rPr lang="en-US" b="1" i="1" dirty="0" err="1"/>
              <a:t>a,b,c</a:t>
            </a:r>
            <a:endParaRPr lang="en-US" dirty="0"/>
          </a:p>
        </p:txBody>
      </p:sp>
      <p:cxnSp>
        <p:nvCxnSpPr>
          <p:cNvPr id="52" name="Straight Arrow Connector 51">
            <a:extLst>
              <a:ext uri="{FF2B5EF4-FFF2-40B4-BE49-F238E27FC236}">
                <a16:creationId xmlns:a16="http://schemas.microsoft.com/office/drawing/2014/main" id="{73A38E59-D86B-66A4-525D-043F117D7B2C}"/>
              </a:ext>
            </a:extLst>
          </p:cNvPr>
          <p:cNvCxnSpPr>
            <a:cxnSpLocks/>
          </p:cNvCxnSpPr>
          <p:nvPr/>
        </p:nvCxnSpPr>
        <p:spPr>
          <a:xfrm>
            <a:off x="8850029" y="2338017"/>
            <a:ext cx="394981" cy="0"/>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2B955B2-58B0-0BD7-982C-955FFA10D06D}"/>
              </a:ext>
            </a:extLst>
          </p:cNvPr>
          <p:cNvCxnSpPr>
            <a:cxnSpLocks/>
          </p:cNvCxnSpPr>
          <p:nvPr/>
        </p:nvCxnSpPr>
        <p:spPr>
          <a:xfrm flipV="1">
            <a:off x="8850029" y="2182541"/>
            <a:ext cx="610887" cy="144098"/>
          </a:xfrm>
          <a:prstGeom prst="straightConnector1">
            <a:avLst/>
          </a:prstGeom>
          <a:ln w="31750">
            <a:solidFill>
              <a:srgbClr val="0053C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254B1AE-6BD5-4CBC-E056-6BB53D07D75E}"/>
              </a:ext>
            </a:extLst>
          </p:cNvPr>
          <p:cNvCxnSpPr>
            <a:cxnSpLocks/>
          </p:cNvCxnSpPr>
          <p:nvPr/>
        </p:nvCxnSpPr>
        <p:spPr>
          <a:xfrm flipV="1">
            <a:off x="8850029" y="1543099"/>
            <a:ext cx="1187106" cy="79491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9420A9E-FD3C-CE92-ECA6-83598B39F070}"/>
              </a:ext>
            </a:extLst>
          </p:cNvPr>
          <p:cNvSpPr txBox="1"/>
          <p:nvPr/>
        </p:nvSpPr>
        <p:spPr>
          <a:xfrm>
            <a:off x="7810751" y="1669824"/>
            <a:ext cx="342864" cy="1025897"/>
          </a:xfrm>
          <a:prstGeom prst="rect">
            <a:avLst/>
          </a:prstGeom>
          <a:solidFill>
            <a:srgbClr val="FF0000">
              <a:alpha val="33000"/>
            </a:srgbClr>
          </a:solidFill>
        </p:spPr>
        <p:txBody>
          <a:bodyPr wrap="square" rtlCol="0">
            <a:spAutoFit/>
          </a:bodyPr>
          <a:lstStyle/>
          <a:p>
            <a:endParaRPr lang="en-US" dirty="0"/>
          </a:p>
        </p:txBody>
      </p:sp>
      <p:sp>
        <p:nvSpPr>
          <p:cNvPr id="73" name="TextBox 72">
            <a:extLst>
              <a:ext uri="{FF2B5EF4-FFF2-40B4-BE49-F238E27FC236}">
                <a16:creationId xmlns:a16="http://schemas.microsoft.com/office/drawing/2014/main" id="{9C9B7FE2-BEC4-E723-D54C-105F6C42C844}"/>
              </a:ext>
            </a:extLst>
          </p:cNvPr>
          <p:cNvSpPr txBox="1"/>
          <p:nvPr/>
        </p:nvSpPr>
        <p:spPr>
          <a:xfrm>
            <a:off x="7093553" y="1669594"/>
            <a:ext cx="342864" cy="1025897"/>
          </a:xfrm>
          <a:prstGeom prst="rect">
            <a:avLst/>
          </a:prstGeom>
          <a:solidFill>
            <a:schemeClr val="accent1">
              <a:alpha val="33000"/>
            </a:schemeClr>
          </a:solidFill>
        </p:spPr>
        <p:txBody>
          <a:bodyPr wrap="square" rtlCol="0">
            <a:spAutoFit/>
          </a:bodyPr>
          <a:lstStyle/>
          <a:p>
            <a:endParaRPr lang="en-US" dirty="0"/>
          </a:p>
        </p:txBody>
      </p:sp>
      <p:sp>
        <p:nvSpPr>
          <p:cNvPr id="74" name="TextBox 73">
            <a:extLst>
              <a:ext uri="{FF2B5EF4-FFF2-40B4-BE49-F238E27FC236}">
                <a16:creationId xmlns:a16="http://schemas.microsoft.com/office/drawing/2014/main" id="{808F05A2-CBD4-3A69-2BB3-B1E3F98FE7D3}"/>
              </a:ext>
            </a:extLst>
          </p:cNvPr>
          <p:cNvSpPr txBox="1"/>
          <p:nvPr/>
        </p:nvSpPr>
        <p:spPr>
          <a:xfrm>
            <a:off x="6322519" y="1669593"/>
            <a:ext cx="342864" cy="1025897"/>
          </a:xfrm>
          <a:prstGeom prst="rect">
            <a:avLst/>
          </a:prstGeom>
          <a:solidFill>
            <a:srgbClr val="00B050">
              <a:alpha val="33000"/>
            </a:srgbClr>
          </a:solidFill>
        </p:spPr>
        <p:txBody>
          <a:bodyPr wrap="square" rtlCol="0">
            <a:spAutoFit/>
          </a:bodyPr>
          <a:lstStyle/>
          <a:p>
            <a:endParaRPr lang="en-US" dirty="0"/>
          </a:p>
        </p:txBody>
      </p:sp>
      <p:sp>
        <p:nvSpPr>
          <p:cNvPr id="86" name="TextBox 85">
            <a:extLst>
              <a:ext uri="{FF2B5EF4-FFF2-40B4-BE49-F238E27FC236}">
                <a16:creationId xmlns:a16="http://schemas.microsoft.com/office/drawing/2014/main" id="{F02958E2-301B-A6CD-376D-4D42DAC04014}"/>
              </a:ext>
            </a:extLst>
          </p:cNvPr>
          <p:cNvSpPr txBox="1"/>
          <p:nvPr/>
        </p:nvSpPr>
        <p:spPr>
          <a:xfrm>
            <a:off x="6356078" y="3127176"/>
            <a:ext cx="5648080" cy="835120"/>
          </a:xfrm>
          <a:prstGeom prst="rect">
            <a:avLst/>
          </a:prstGeom>
          <a:solidFill>
            <a:schemeClr val="bg1"/>
          </a:solidFill>
        </p:spPr>
        <p:txBody>
          <a:bodyPr wrap="square" rtlCol="0">
            <a:spAutoFit/>
          </a:bodyPr>
          <a:lstStyle/>
          <a:p>
            <a:endParaRPr lang="en-US" dirty="0"/>
          </a:p>
        </p:txBody>
      </p:sp>
      <p:grpSp>
        <p:nvGrpSpPr>
          <p:cNvPr id="96" name="Group 95">
            <a:extLst>
              <a:ext uri="{FF2B5EF4-FFF2-40B4-BE49-F238E27FC236}">
                <a16:creationId xmlns:a16="http://schemas.microsoft.com/office/drawing/2014/main" id="{683BEAD0-15EB-03BF-DE83-0767BA5D2F15}"/>
              </a:ext>
            </a:extLst>
          </p:cNvPr>
          <p:cNvGrpSpPr/>
          <p:nvPr/>
        </p:nvGrpSpPr>
        <p:grpSpPr>
          <a:xfrm>
            <a:off x="6356078" y="4220179"/>
            <a:ext cx="5648080" cy="835120"/>
            <a:chOff x="6356078" y="4169217"/>
            <a:chExt cx="5648080" cy="835120"/>
          </a:xfrm>
        </p:grpSpPr>
        <p:sp>
          <p:nvSpPr>
            <p:cNvPr id="90" name="TextBox 89">
              <a:extLst>
                <a:ext uri="{FF2B5EF4-FFF2-40B4-BE49-F238E27FC236}">
                  <a16:creationId xmlns:a16="http://schemas.microsoft.com/office/drawing/2014/main" id="{E1C71EF5-4B16-0E54-8AF3-41DC8298853D}"/>
                </a:ext>
              </a:extLst>
            </p:cNvPr>
            <p:cNvSpPr txBox="1"/>
            <p:nvPr/>
          </p:nvSpPr>
          <p:spPr>
            <a:xfrm>
              <a:off x="6356078" y="4169217"/>
              <a:ext cx="5648080" cy="835120"/>
            </a:xfrm>
            <a:prstGeom prst="rect">
              <a:avLst/>
            </a:prstGeom>
            <a:solidFill>
              <a:schemeClr val="bg1"/>
            </a:solidFill>
          </p:spPr>
          <p:txBody>
            <a:bodyPr wrap="square" rtlCol="0">
              <a:spAutoFit/>
            </a:bodyPr>
            <a:lstStyle/>
            <a:p>
              <a:endParaRPr lang="en-US" dirty="0"/>
            </a:p>
          </p:txBody>
        </p:sp>
        <p:pic>
          <p:nvPicPr>
            <p:cNvPr id="91" name="Picture 90">
              <a:extLst>
                <a:ext uri="{FF2B5EF4-FFF2-40B4-BE49-F238E27FC236}">
                  <a16:creationId xmlns:a16="http://schemas.microsoft.com/office/drawing/2014/main" id="{F6D2A683-6E44-3097-BE7F-5F40194B3661}"/>
                </a:ext>
              </a:extLst>
            </p:cNvPr>
            <p:cNvPicPr>
              <a:picLocks noChangeAspect="1"/>
            </p:cNvPicPr>
            <p:nvPr/>
          </p:nvPicPr>
          <p:blipFill>
            <a:blip r:embed="rId6"/>
            <a:stretch>
              <a:fillRect/>
            </a:stretch>
          </p:blipFill>
          <p:spPr>
            <a:xfrm>
              <a:off x="6356078" y="4252948"/>
              <a:ext cx="2410932" cy="751389"/>
            </a:xfrm>
            <a:prstGeom prst="rect">
              <a:avLst/>
            </a:prstGeom>
          </p:spPr>
        </p:pic>
        <p:pic>
          <p:nvPicPr>
            <p:cNvPr id="92" name="Picture 91">
              <a:extLst>
                <a:ext uri="{FF2B5EF4-FFF2-40B4-BE49-F238E27FC236}">
                  <a16:creationId xmlns:a16="http://schemas.microsoft.com/office/drawing/2014/main" id="{125E73F1-0AA5-9CE2-A953-7CA412B5F364}"/>
                </a:ext>
              </a:extLst>
            </p:cNvPr>
            <p:cNvPicPr>
              <a:picLocks noChangeAspect="1"/>
            </p:cNvPicPr>
            <p:nvPr/>
          </p:nvPicPr>
          <p:blipFill>
            <a:blip r:embed="rId7"/>
            <a:stretch>
              <a:fillRect/>
            </a:stretch>
          </p:blipFill>
          <p:spPr>
            <a:xfrm>
              <a:off x="8751236" y="4372653"/>
              <a:ext cx="3202172" cy="444129"/>
            </a:xfrm>
            <a:prstGeom prst="rect">
              <a:avLst/>
            </a:prstGeom>
          </p:spPr>
        </p:pic>
      </p:grpSp>
      <p:grpSp>
        <p:nvGrpSpPr>
          <p:cNvPr id="97" name="Group 96">
            <a:extLst>
              <a:ext uri="{FF2B5EF4-FFF2-40B4-BE49-F238E27FC236}">
                <a16:creationId xmlns:a16="http://schemas.microsoft.com/office/drawing/2014/main" id="{18EDE320-5A7F-FE9F-1FB6-CC52604A363C}"/>
              </a:ext>
            </a:extLst>
          </p:cNvPr>
          <p:cNvGrpSpPr/>
          <p:nvPr/>
        </p:nvGrpSpPr>
        <p:grpSpPr>
          <a:xfrm>
            <a:off x="6400441" y="5287191"/>
            <a:ext cx="5510061" cy="806869"/>
            <a:chOff x="6443347" y="5321787"/>
            <a:chExt cx="5510061" cy="806869"/>
          </a:xfrm>
        </p:grpSpPr>
        <p:pic>
          <p:nvPicPr>
            <p:cNvPr id="87" name="Picture 86">
              <a:extLst>
                <a:ext uri="{FF2B5EF4-FFF2-40B4-BE49-F238E27FC236}">
                  <a16:creationId xmlns:a16="http://schemas.microsoft.com/office/drawing/2014/main" id="{84F0346D-B1C0-E826-E32D-E0F3096C1869}"/>
                </a:ext>
              </a:extLst>
            </p:cNvPr>
            <p:cNvPicPr>
              <a:picLocks noChangeAspect="1"/>
            </p:cNvPicPr>
            <p:nvPr/>
          </p:nvPicPr>
          <p:blipFill>
            <a:blip r:embed="rId8"/>
            <a:stretch>
              <a:fillRect/>
            </a:stretch>
          </p:blipFill>
          <p:spPr>
            <a:xfrm>
              <a:off x="6443347" y="5399767"/>
              <a:ext cx="1710268" cy="728889"/>
            </a:xfrm>
            <a:prstGeom prst="rect">
              <a:avLst/>
            </a:prstGeom>
          </p:spPr>
        </p:pic>
        <p:pic>
          <p:nvPicPr>
            <p:cNvPr id="93" name="Picture 92">
              <a:extLst>
                <a:ext uri="{FF2B5EF4-FFF2-40B4-BE49-F238E27FC236}">
                  <a16:creationId xmlns:a16="http://schemas.microsoft.com/office/drawing/2014/main" id="{CA1F63DC-F1F6-36E0-0584-95F6C25631D1}"/>
                </a:ext>
              </a:extLst>
            </p:cNvPr>
            <p:cNvPicPr>
              <a:picLocks noChangeAspect="1"/>
            </p:cNvPicPr>
            <p:nvPr/>
          </p:nvPicPr>
          <p:blipFill>
            <a:blip r:embed="rId9"/>
            <a:stretch>
              <a:fillRect/>
            </a:stretch>
          </p:blipFill>
          <p:spPr>
            <a:xfrm>
              <a:off x="8602380" y="5321787"/>
              <a:ext cx="3351028" cy="783121"/>
            </a:xfrm>
            <a:prstGeom prst="rect">
              <a:avLst/>
            </a:prstGeom>
          </p:spPr>
        </p:pic>
      </p:grpSp>
      <p:grpSp>
        <p:nvGrpSpPr>
          <p:cNvPr id="98" name="Group 97">
            <a:extLst>
              <a:ext uri="{FF2B5EF4-FFF2-40B4-BE49-F238E27FC236}">
                <a16:creationId xmlns:a16="http://schemas.microsoft.com/office/drawing/2014/main" id="{96A4A1AD-E33A-F944-AD19-14BDFFFE2998}"/>
              </a:ext>
            </a:extLst>
          </p:cNvPr>
          <p:cNvGrpSpPr/>
          <p:nvPr/>
        </p:nvGrpSpPr>
        <p:grpSpPr>
          <a:xfrm>
            <a:off x="6386005" y="3169387"/>
            <a:ext cx="5159818" cy="745001"/>
            <a:chOff x="6386005" y="3169387"/>
            <a:chExt cx="5159818" cy="745001"/>
          </a:xfrm>
        </p:grpSpPr>
        <p:pic>
          <p:nvPicPr>
            <p:cNvPr id="94" name="Picture 93">
              <a:extLst>
                <a:ext uri="{FF2B5EF4-FFF2-40B4-BE49-F238E27FC236}">
                  <a16:creationId xmlns:a16="http://schemas.microsoft.com/office/drawing/2014/main" id="{D8F4BBC7-3DB9-BD22-C0BA-E9ED6E3CDEE2}"/>
                </a:ext>
              </a:extLst>
            </p:cNvPr>
            <p:cNvPicPr>
              <a:picLocks noChangeAspect="1"/>
            </p:cNvPicPr>
            <p:nvPr/>
          </p:nvPicPr>
          <p:blipFill>
            <a:blip r:embed="rId10"/>
            <a:stretch>
              <a:fillRect/>
            </a:stretch>
          </p:blipFill>
          <p:spPr>
            <a:xfrm>
              <a:off x="6386005" y="3220296"/>
              <a:ext cx="2883195" cy="623284"/>
            </a:xfrm>
            <a:prstGeom prst="rect">
              <a:avLst/>
            </a:prstGeom>
          </p:spPr>
        </p:pic>
        <p:pic>
          <p:nvPicPr>
            <p:cNvPr id="95" name="Picture 94">
              <a:extLst>
                <a:ext uri="{FF2B5EF4-FFF2-40B4-BE49-F238E27FC236}">
                  <a16:creationId xmlns:a16="http://schemas.microsoft.com/office/drawing/2014/main" id="{5F8E8AF9-31D9-3CD1-6501-9B42509B690A}"/>
                </a:ext>
              </a:extLst>
            </p:cNvPr>
            <p:cNvPicPr>
              <a:picLocks noChangeAspect="1"/>
            </p:cNvPicPr>
            <p:nvPr/>
          </p:nvPicPr>
          <p:blipFill>
            <a:blip r:embed="rId11"/>
            <a:stretch>
              <a:fillRect/>
            </a:stretch>
          </p:blipFill>
          <p:spPr>
            <a:xfrm>
              <a:off x="9443582" y="3169387"/>
              <a:ext cx="2102241" cy="745001"/>
            </a:xfrm>
            <a:prstGeom prst="rect">
              <a:avLst/>
            </a:prstGeom>
          </p:spPr>
        </p:pic>
      </p:grpSp>
      <p:sp>
        <p:nvSpPr>
          <p:cNvPr id="99" name="TextBox 98">
            <a:extLst>
              <a:ext uri="{FF2B5EF4-FFF2-40B4-BE49-F238E27FC236}">
                <a16:creationId xmlns:a16="http://schemas.microsoft.com/office/drawing/2014/main" id="{281FE134-C95B-7D40-CBA6-C7E5B03CEDED}"/>
              </a:ext>
            </a:extLst>
          </p:cNvPr>
          <p:cNvSpPr txBox="1"/>
          <p:nvPr/>
        </p:nvSpPr>
        <p:spPr>
          <a:xfrm>
            <a:off x="8630238" y="2961817"/>
            <a:ext cx="1452306" cy="261610"/>
          </a:xfrm>
          <a:prstGeom prst="rect">
            <a:avLst/>
          </a:prstGeom>
          <a:solidFill>
            <a:schemeClr val="bg1"/>
          </a:solidFill>
          <a:ln>
            <a:solidFill>
              <a:schemeClr val="tx1"/>
            </a:solidFill>
          </a:ln>
        </p:spPr>
        <p:txBody>
          <a:bodyPr wrap="square" rtlCol="0">
            <a:spAutoFit/>
          </a:bodyPr>
          <a:lstStyle/>
          <a:p>
            <a:pPr algn="ctr"/>
            <a:r>
              <a:rPr lang="en-US" sz="1100" b="1" i="1" dirty="0"/>
              <a:t>Cosine similarity</a:t>
            </a:r>
          </a:p>
        </p:txBody>
      </p:sp>
      <p:sp>
        <p:nvSpPr>
          <p:cNvPr id="100" name="TextBox 99">
            <a:extLst>
              <a:ext uri="{FF2B5EF4-FFF2-40B4-BE49-F238E27FC236}">
                <a16:creationId xmlns:a16="http://schemas.microsoft.com/office/drawing/2014/main" id="{2DF124A0-B1EC-EE84-0852-C0D335EC3F81}"/>
              </a:ext>
            </a:extLst>
          </p:cNvPr>
          <p:cNvSpPr txBox="1"/>
          <p:nvPr/>
        </p:nvSpPr>
        <p:spPr>
          <a:xfrm>
            <a:off x="8144277" y="4082131"/>
            <a:ext cx="2208045" cy="261610"/>
          </a:xfrm>
          <a:prstGeom prst="rect">
            <a:avLst/>
          </a:prstGeom>
          <a:solidFill>
            <a:schemeClr val="bg1"/>
          </a:solidFill>
          <a:ln>
            <a:solidFill>
              <a:schemeClr val="tx1"/>
            </a:solidFill>
          </a:ln>
        </p:spPr>
        <p:txBody>
          <a:bodyPr wrap="square" rtlCol="0">
            <a:spAutoFit/>
          </a:bodyPr>
          <a:lstStyle/>
          <a:p>
            <a:pPr algn="ctr"/>
            <a:r>
              <a:rPr lang="en-US" sz="1100" b="1" i="1" dirty="0"/>
              <a:t>Dot product / inner product</a:t>
            </a:r>
          </a:p>
        </p:txBody>
      </p:sp>
      <p:sp>
        <p:nvSpPr>
          <p:cNvPr id="101" name="TextBox 100">
            <a:extLst>
              <a:ext uri="{FF2B5EF4-FFF2-40B4-BE49-F238E27FC236}">
                <a16:creationId xmlns:a16="http://schemas.microsoft.com/office/drawing/2014/main" id="{BF0839E2-11F8-0DC4-58B4-D42B5AD014F9}"/>
              </a:ext>
            </a:extLst>
          </p:cNvPr>
          <p:cNvSpPr txBox="1"/>
          <p:nvPr/>
        </p:nvSpPr>
        <p:spPr>
          <a:xfrm>
            <a:off x="8513721" y="5138157"/>
            <a:ext cx="1452306" cy="261610"/>
          </a:xfrm>
          <a:prstGeom prst="rect">
            <a:avLst/>
          </a:prstGeom>
          <a:solidFill>
            <a:schemeClr val="bg1"/>
          </a:solidFill>
          <a:ln>
            <a:solidFill>
              <a:schemeClr val="tx1"/>
            </a:solidFill>
          </a:ln>
        </p:spPr>
        <p:txBody>
          <a:bodyPr wrap="square" rtlCol="0">
            <a:spAutoFit/>
          </a:bodyPr>
          <a:lstStyle/>
          <a:p>
            <a:pPr algn="ctr"/>
            <a:r>
              <a:rPr lang="en-US" sz="1100" b="1" i="1" dirty="0"/>
              <a:t>Euclidean distance</a:t>
            </a:r>
          </a:p>
        </p:txBody>
      </p:sp>
      <p:sp>
        <p:nvSpPr>
          <p:cNvPr id="102" name="TextBox 101">
            <a:extLst>
              <a:ext uri="{FF2B5EF4-FFF2-40B4-BE49-F238E27FC236}">
                <a16:creationId xmlns:a16="http://schemas.microsoft.com/office/drawing/2014/main" id="{E9590E62-5273-82DB-68B6-E04E93A1A00A}"/>
              </a:ext>
            </a:extLst>
          </p:cNvPr>
          <p:cNvSpPr txBox="1"/>
          <p:nvPr/>
        </p:nvSpPr>
        <p:spPr>
          <a:xfrm>
            <a:off x="6096000" y="3716517"/>
            <a:ext cx="968829" cy="338554"/>
          </a:xfrm>
          <a:prstGeom prst="rect">
            <a:avLst/>
          </a:prstGeom>
          <a:solidFill>
            <a:schemeClr val="bg1"/>
          </a:solidFill>
          <a:ln>
            <a:solidFill>
              <a:schemeClr val="tx1"/>
            </a:solidFill>
          </a:ln>
        </p:spPr>
        <p:txBody>
          <a:bodyPr wrap="square" rtlCol="0">
            <a:spAutoFit/>
          </a:bodyPr>
          <a:lstStyle/>
          <a:p>
            <a:pPr algn="ctr"/>
            <a:r>
              <a:rPr lang="en-US" sz="1600" b="1" i="1" dirty="0"/>
              <a:t>0.0141</a:t>
            </a:r>
          </a:p>
        </p:txBody>
      </p:sp>
      <p:sp>
        <p:nvSpPr>
          <p:cNvPr id="103" name="TextBox 102">
            <a:extLst>
              <a:ext uri="{FF2B5EF4-FFF2-40B4-BE49-F238E27FC236}">
                <a16:creationId xmlns:a16="http://schemas.microsoft.com/office/drawing/2014/main" id="{8FF0150B-A879-65B0-A3F4-C6BEB55AF5BA}"/>
              </a:ext>
            </a:extLst>
          </p:cNvPr>
          <p:cNvSpPr txBox="1"/>
          <p:nvPr/>
        </p:nvSpPr>
        <p:spPr>
          <a:xfrm>
            <a:off x="6080414" y="4777761"/>
            <a:ext cx="968829" cy="338554"/>
          </a:xfrm>
          <a:prstGeom prst="rect">
            <a:avLst/>
          </a:prstGeom>
          <a:solidFill>
            <a:schemeClr val="bg1"/>
          </a:solidFill>
          <a:ln>
            <a:solidFill>
              <a:schemeClr val="tx1"/>
            </a:solidFill>
          </a:ln>
        </p:spPr>
        <p:txBody>
          <a:bodyPr wrap="square" rtlCol="0">
            <a:spAutoFit/>
          </a:bodyPr>
          <a:lstStyle/>
          <a:p>
            <a:pPr algn="ctr"/>
            <a:r>
              <a:rPr lang="en-US" sz="1600" b="1" i="1" dirty="0"/>
              <a:t>0.0167</a:t>
            </a:r>
          </a:p>
        </p:txBody>
      </p:sp>
      <p:sp>
        <p:nvSpPr>
          <p:cNvPr id="104" name="TextBox 103">
            <a:extLst>
              <a:ext uri="{FF2B5EF4-FFF2-40B4-BE49-F238E27FC236}">
                <a16:creationId xmlns:a16="http://schemas.microsoft.com/office/drawing/2014/main" id="{0D754B47-56A3-0158-FA1A-8AE7E8DF809E}"/>
              </a:ext>
            </a:extLst>
          </p:cNvPr>
          <p:cNvSpPr txBox="1"/>
          <p:nvPr/>
        </p:nvSpPr>
        <p:spPr>
          <a:xfrm>
            <a:off x="6083241" y="5974768"/>
            <a:ext cx="968829" cy="338554"/>
          </a:xfrm>
          <a:prstGeom prst="rect">
            <a:avLst/>
          </a:prstGeom>
          <a:solidFill>
            <a:schemeClr val="bg1"/>
          </a:solidFill>
          <a:ln>
            <a:solidFill>
              <a:schemeClr val="tx1"/>
            </a:solidFill>
          </a:ln>
        </p:spPr>
        <p:txBody>
          <a:bodyPr wrap="square" rtlCol="0">
            <a:spAutoFit/>
          </a:bodyPr>
          <a:lstStyle/>
          <a:p>
            <a:pPr algn="ctr"/>
            <a:r>
              <a:rPr lang="en-US" sz="1600" b="1" i="1" dirty="0"/>
              <a:t>0.9998</a:t>
            </a:r>
          </a:p>
        </p:txBody>
      </p:sp>
    </p:spTree>
    <p:extLst>
      <p:ext uri="{BB962C8B-B14F-4D97-AF65-F5344CB8AC3E}">
        <p14:creationId xmlns:p14="http://schemas.microsoft.com/office/powerpoint/2010/main" val="3430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down)">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down)">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down)">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55" presetClass="entr" presetSubtype="0" fill="hold" nodeType="click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p:cTn id="87" dur="1000" fill="hold"/>
                                        <p:tgtEl>
                                          <p:spTgt spid="33"/>
                                        </p:tgtEl>
                                        <p:attrNameLst>
                                          <p:attrName>ppt_w</p:attrName>
                                        </p:attrNameLst>
                                      </p:cBhvr>
                                      <p:tavLst>
                                        <p:tav tm="0">
                                          <p:val>
                                            <p:strVal val="#ppt_w*0.70"/>
                                          </p:val>
                                        </p:tav>
                                        <p:tav tm="100000">
                                          <p:val>
                                            <p:strVal val="#ppt_w"/>
                                          </p:val>
                                        </p:tav>
                                      </p:tavLst>
                                    </p:anim>
                                    <p:anim calcmode="lin" valueType="num">
                                      <p:cBhvr>
                                        <p:cTn id="88" dur="1000" fill="hold"/>
                                        <p:tgtEl>
                                          <p:spTgt spid="33"/>
                                        </p:tgtEl>
                                        <p:attrNameLst>
                                          <p:attrName>ppt_h</p:attrName>
                                        </p:attrNameLst>
                                      </p:cBhvr>
                                      <p:tavLst>
                                        <p:tav tm="0">
                                          <p:val>
                                            <p:strVal val="#ppt_h"/>
                                          </p:val>
                                        </p:tav>
                                        <p:tav tm="100000">
                                          <p:val>
                                            <p:strVal val="#ppt_h"/>
                                          </p:val>
                                        </p:tav>
                                      </p:tavLst>
                                    </p:anim>
                                    <p:animEffect transition="in" filter="fade">
                                      <p:cBhvr>
                                        <p:cTn id="89" dur="10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wipe(left)">
                                      <p:cBhvr>
                                        <p:cTn id="94" dur="500"/>
                                        <p:tgtEl>
                                          <p:spTgt spid="42"/>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wipe(down)">
                                      <p:cBhvr>
                                        <p:cTn id="111" dur="500"/>
                                        <p:tgtEl>
                                          <p:spTgt spid="52"/>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73"/>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55"/>
                                        </p:tgtEl>
                                        <p:attrNameLst>
                                          <p:attrName>style.visibility</p:attrName>
                                        </p:attrNameLst>
                                      </p:cBhvr>
                                      <p:to>
                                        <p:strVal val="visible"/>
                                      </p:to>
                                    </p:set>
                                    <p:animEffect transition="in" filter="wipe(down)">
                                      <p:cBhvr>
                                        <p:cTn id="120" dur="500"/>
                                        <p:tgtEl>
                                          <p:spTgt spid="55"/>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2"/>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56"/>
                                        </p:tgtEl>
                                        <p:attrNameLst>
                                          <p:attrName>style.visibility</p:attrName>
                                        </p:attrNameLst>
                                      </p:cBhvr>
                                      <p:to>
                                        <p:strVal val="visible"/>
                                      </p:to>
                                    </p:set>
                                    <p:animEffect transition="in" filter="wipe(down)">
                                      <p:cBhvr>
                                        <p:cTn id="129" dur="500"/>
                                        <p:tgtEl>
                                          <p:spTgt spid="56"/>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99">
                                            <p:txEl>
                                              <p:pRg st="0" end="0"/>
                                            </p:txEl>
                                          </p:spTgt>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99">
                                            <p:bg/>
                                          </p:spTgt>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99">
                                            <p:txEl>
                                              <p:pRg st="0" end="0"/>
                                            </p:txEl>
                                          </p:spTgt>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98"/>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86"/>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100">
                                            <p:txEl>
                                              <p:pRg st="0" end="0"/>
                                            </p:txEl>
                                          </p:spTgt>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0">
                                            <p:bg/>
                                          </p:spTgt>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96"/>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101">
                                            <p:txEl>
                                              <p:pRg st="0" end="0"/>
                                            </p:txEl>
                                          </p:spTgt>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101">
                                            <p:bg/>
                                          </p:spTgt>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89"/>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97"/>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102">
                                            <p:txEl>
                                              <p:pRg st="0" end="0"/>
                                            </p:txEl>
                                          </p:spTgt>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102">
                                            <p:bg/>
                                          </p:spTgt>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nodeType="clickEffect">
                                  <p:stCondLst>
                                    <p:cond delay="0"/>
                                  </p:stCondLst>
                                  <p:childTnLst>
                                    <p:set>
                                      <p:cBhvr>
                                        <p:cTn id="183" dur="1" fill="hold">
                                          <p:stCondLst>
                                            <p:cond delay="0"/>
                                          </p:stCondLst>
                                        </p:cTn>
                                        <p:tgtEl>
                                          <p:spTgt spid="103">
                                            <p:txEl>
                                              <p:pRg st="0" end="0"/>
                                            </p:txEl>
                                          </p:spTgt>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103">
                                            <p:bg/>
                                          </p:spTgt>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103">
                                            <p:txEl>
                                              <p:pRg st="0" end="0"/>
                                            </p:txEl>
                                          </p:spTgt>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nodeType="clickEffect">
                                  <p:stCondLst>
                                    <p:cond delay="0"/>
                                  </p:stCondLst>
                                  <p:childTnLst>
                                    <p:set>
                                      <p:cBhvr>
                                        <p:cTn id="191" dur="1" fill="hold">
                                          <p:stCondLst>
                                            <p:cond delay="0"/>
                                          </p:stCondLst>
                                        </p:cTn>
                                        <p:tgtEl>
                                          <p:spTgt spid="104">
                                            <p:txEl>
                                              <p:pRg st="0" end="0"/>
                                            </p:txEl>
                                          </p:spTgt>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104">
                                            <p:bg/>
                                          </p:spTgt>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7" grpId="0"/>
      <p:bldP spid="8" grpId="0"/>
      <p:bldP spid="9" grpId="0"/>
      <p:bldP spid="16" grpId="0" animBg="1"/>
      <p:bldP spid="25" grpId="0" animBg="1"/>
      <p:bldP spid="42" grpId="0"/>
      <p:bldP spid="72" grpId="0" animBg="1"/>
      <p:bldP spid="73" grpId="0" animBg="1"/>
      <p:bldP spid="74" grpId="0" animBg="1"/>
      <p:bldP spid="86" grpId="0" animBg="1"/>
      <p:bldP spid="99" grpId="0" build="allAtOnce" animBg="1"/>
      <p:bldP spid="100" grpId="0" build="allAtOnce" animBg="1"/>
      <p:bldP spid="101" grpId="0" build="allAtOnce" animBg="1"/>
      <p:bldP spid="102" grpId="0" build="allAtOnce" animBg="1"/>
      <p:bldP spid="103" grpId="0" build="allAtOnce" animBg="1"/>
      <p:bldP spid="104" grpId="0" build="allAtOnce"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D16C-3468-7AB4-AF0C-5F18CAA8267B}"/>
              </a:ext>
            </a:extLst>
          </p:cNvPr>
          <p:cNvSpPr>
            <a:spLocks noGrp="1"/>
          </p:cNvSpPr>
          <p:nvPr>
            <p:ph type="title"/>
          </p:nvPr>
        </p:nvSpPr>
        <p:spPr/>
        <p:txBody>
          <a:bodyPr/>
          <a:lstStyle/>
          <a:p>
            <a:r>
              <a:rPr lang="en-US" dirty="0"/>
              <a:t>Visualizing Embeddings and Vector Similarity</a:t>
            </a:r>
          </a:p>
        </p:txBody>
      </p:sp>
      <p:pic>
        <p:nvPicPr>
          <p:cNvPr id="7" name="word-cloud2.mp4">
            <a:hlinkClick r:id="" action="ppaction://media"/>
            <a:extLst>
              <a:ext uri="{FF2B5EF4-FFF2-40B4-BE49-F238E27FC236}">
                <a16:creationId xmlns:a16="http://schemas.microsoft.com/office/drawing/2014/main" id="{75D2A56D-0064-6B62-1EE5-362240A963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77825" y="1527175"/>
            <a:ext cx="5200650" cy="3900488"/>
          </a:xfrm>
        </p:spPr>
      </p:pic>
      <p:sp>
        <p:nvSpPr>
          <p:cNvPr id="8" name="TextBox 7">
            <a:extLst>
              <a:ext uri="{FF2B5EF4-FFF2-40B4-BE49-F238E27FC236}">
                <a16:creationId xmlns:a16="http://schemas.microsoft.com/office/drawing/2014/main" id="{204A7D93-5E0C-B3F3-6DC6-9EFD56F96C7A}"/>
              </a:ext>
            </a:extLst>
          </p:cNvPr>
          <p:cNvSpPr txBox="1"/>
          <p:nvPr/>
        </p:nvSpPr>
        <p:spPr>
          <a:xfrm>
            <a:off x="378216" y="5980031"/>
            <a:ext cx="11757595" cy="523220"/>
          </a:xfrm>
          <a:prstGeom prst="rect">
            <a:avLst/>
          </a:prstGeom>
          <a:noFill/>
        </p:spPr>
        <p:txBody>
          <a:bodyPr wrap="square" rtlCol="0">
            <a:spAutoFit/>
          </a:bodyPr>
          <a:lstStyle/>
          <a:p>
            <a:r>
              <a:rPr lang="en-US" dirty="0"/>
              <a:t>source: https://projector.tensorflow.org/?config=https://gist.githubusercontent.com/martin-</a:t>
            </a:r>
            <a:r>
              <a:rPr lang="en-US" dirty="0" err="1"/>
              <a:t>labrecque</a:t>
            </a:r>
            <a:r>
              <a:rPr lang="en-US" dirty="0"/>
              <a:t>/4483ff5a104f0b56417585c3bc9a12f1/raw/57348e12a70c8d70c2c573d3dbc0122ac077556b/</a:t>
            </a:r>
            <a:r>
              <a:rPr lang="en-US" dirty="0" err="1"/>
              <a:t>journaux_config.json</a:t>
            </a:r>
            <a:endParaRPr lang="en-US" dirty="0"/>
          </a:p>
        </p:txBody>
      </p:sp>
      <p:pic>
        <p:nvPicPr>
          <p:cNvPr id="4" name="cosine-similarity">
            <a:hlinkClick r:id="" action="ppaction://media"/>
            <a:extLst>
              <a:ext uri="{FF2B5EF4-FFF2-40B4-BE49-F238E27FC236}">
                <a16:creationId xmlns:a16="http://schemas.microsoft.com/office/drawing/2014/main" id="{1AC958FB-3A95-6B24-A08C-2E32FA91F3F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52826" y="941612"/>
            <a:ext cx="5200949" cy="5165080"/>
          </a:xfrm>
          <a:prstGeom prst="rect">
            <a:avLst/>
          </a:prstGeom>
        </p:spPr>
      </p:pic>
    </p:spTree>
    <p:extLst>
      <p:ext uri="{BB962C8B-B14F-4D97-AF65-F5344CB8AC3E}">
        <p14:creationId xmlns:p14="http://schemas.microsoft.com/office/powerpoint/2010/main" val="39479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3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2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D3BB-117E-4EEE-CCAB-5078C5AC869D}"/>
              </a:ext>
            </a:extLst>
          </p:cNvPr>
          <p:cNvSpPr>
            <a:spLocks noGrp="1"/>
          </p:cNvSpPr>
          <p:nvPr>
            <p:ph type="title"/>
          </p:nvPr>
        </p:nvSpPr>
        <p:spPr/>
        <p:txBody>
          <a:bodyPr/>
          <a:lstStyle/>
          <a:p>
            <a:r>
              <a:rPr lang="en-US" dirty="0"/>
              <a:t>Vectors and relationships example</a:t>
            </a:r>
          </a:p>
        </p:txBody>
      </p:sp>
      <p:sp>
        <p:nvSpPr>
          <p:cNvPr id="3" name="Content Placeholder 2">
            <a:extLst>
              <a:ext uri="{FF2B5EF4-FFF2-40B4-BE49-F238E27FC236}">
                <a16:creationId xmlns:a16="http://schemas.microsoft.com/office/drawing/2014/main" id="{89AFB512-8141-2968-6856-CF1A6ABEFE2B}"/>
              </a:ext>
            </a:extLst>
          </p:cNvPr>
          <p:cNvSpPr>
            <a:spLocks noGrp="1"/>
          </p:cNvSpPr>
          <p:nvPr>
            <p:ph idx="1"/>
          </p:nvPr>
        </p:nvSpPr>
        <p:spPr/>
        <p:txBody>
          <a:bodyPr/>
          <a:lstStyle/>
          <a:p>
            <a:r>
              <a:rPr lang="en-US" dirty="0"/>
              <a:t>Query - what words are related to "dog" in model "English Wikipedia"?</a:t>
            </a:r>
          </a:p>
        </p:txBody>
      </p:sp>
      <p:pic>
        <p:nvPicPr>
          <p:cNvPr id="4" name="Picture 3">
            <a:extLst>
              <a:ext uri="{FF2B5EF4-FFF2-40B4-BE49-F238E27FC236}">
                <a16:creationId xmlns:a16="http://schemas.microsoft.com/office/drawing/2014/main" id="{4B5DBBFC-7EA8-519E-5000-E885406F6505}"/>
              </a:ext>
            </a:extLst>
          </p:cNvPr>
          <p:cNvPicPr>
            <a:picLocks noChangeAspect="1"/>
          </p:cNvPicPr>
          <p:nvPr/>
        </p:nvPicPr>
        <p:blipFill>
          <a:blip r:embed="rId2"/>
          <a:stretch>
            <a:fillRect/>
          </a:stretch>
        </p:blipFill>
        <p:spPr>
          <a:xfrm>
            <a:off x="5041483" y="2020343"/>
            <a:ext cx="3314218" cy="3475326"/>
          </a:xfrm>
          <a:prstGeom prst="rect">
            <a:avLst/>
          </a:prstGeom>
        </p:spPr>
      </p:pic>
      <p:pic>
        <p:nvPicPr>
          <p:cNvPr id="5" name="Picture 4">
            <a:extLst>
              <a:ext uri="{FF2B5EF4-FFF2-40B4-BE49-F238E27FC236}">
                <a16:creationId xmlns:a16="http://schemas.microsoft.com/office/drawing/2014/main" id="{B98EECC3-1A95-3BED-6018-620A9CEB3A5F}"/>
              </a:ext>
            </a:extLst>
          </p:cNvPr>
          <p:cNvPicPr>
            <a:picLocks noChangeAspect="1"/>
          </p:cNvPicPr>
          <p:nvPr/>
        </p:nvPicPr>
        <p:blipFill>
          <a:blip r:embed="rId3"/>
          <a:stretch>
            <a:fillRect/>
          </a:stretch>
        </p:blipFill>
        <p:spPr>
          <a:xfrm>
            <a:off x="173874" y="1962683"/>
            <a:ext cx="4461208" cy="3336001"/>
          </a:xfrm>
          <a:prstGeom prst="rect">
            <a:avLst/>
          </a:prstGeom>
        </p:spPr>
      </p:pic>
      <p:pic>
        <p:nvPicPr>
          <p:cNvPr id="6" name="Picture 5">
            <a:extLst>
              <a:ext uri="{FF2B5EF4-FFF2-40B4-BE49-F238E27FC236}">
                <a16:creationId xmlns:a16="http://schemas.microsoft.com/office/drawing/2014/main" id="{35ED0680-39F3-1972-564A-8CE57E8C635A}"/>
              </a:ext>
            </a:extLst>
          </p:cNvPr>
          <p:cNvPicPr>
            <a:picLocks noChangeAspect="1"/>
          </p:cNvPicPr>
          <p:nvPr/>
        </p:nvPicPr>
        <p:blipFill>
          <a:blip r:embed="rId4"/>
          <a:stretch>
            <a:fillRect/>
          </a:stretch>
        </p:blipFill>
        <p:spPr>
          <a:xfrm>
            <a:off x="8614216" y="1807763"/>
            <a:ext cx="3577784" cy="4114800"/>
          </a:xfrm>
          <a:prstGeom prst="rect">
            <a:avLst/>
          </a:prstGeom>
        </p:spPr>
      </p:pic>
      <p:sp>
        <p:nvSpPr>
          <p:cNvPr id="7" name="TextBox 6">
            <a:extLst>
              <a:ext uri="{FF2B5EF4-FFF2-40B4-BE49-F238E27FC236}">
                <a16:creationId xmlns:a16="http://schemas.microsoft.com/office/drawing/2014/main" id="{1E87450B-C8B2-D4AE-A4E6-6CA5CAB0BF4A}"/>
              </a:ext>
            </a:extLst>
          </p:cNvPr>
          <p:cNvSpPr txBox="1"/>
          <p:nvPr/>
        </p:nvSpPr>
        <p:spPr>
          <a:xfrm>
            <a:off x="850899" y="5922563"/>
            <a:ext cx="10490202" cy="307777"/>
          </a:xfrm>
          <a:prstGeom prst="rect">
            <a:avLst/>
          </a:prstGeom>
          <a:noFill/>
        </p:spPr>
        <p:txBody>
          <a:bodyPr wrap="square" rtlCol="0">
            <a:spAutoFit/>
          </a:bodyPr>
          <a:lstStyle/>
          <a:p>
            <a:r>
              <a:rPr lang="en-US" dirty="0"/>
              <a:t>Source: http://</a:t>
            </a:r>
            <a:r>
              <a:rPr lang="en-US" dirty="0" err="1"/>
              <a:t>vectors.nlpl.eu</a:t>
            </a:r>
            <a:r>
              <a:rPr lang="en-US" dirty="0"/>
              <a:t>/explore/embeddings/</a:t>
            </a:r>
            <a:r>
              <a:rPr lang="en-US" dirty="0" err="1"/>
              <a:t>en</a:t>
            </a:r>
            <a:r>
              <a:rPr lang="en-US" dirty="0"/>
              <a:t>/MOD_enwiki_upos_skipgram_300_2_2021/</a:t>
            </a:r>
            <a:r>
              <a:rPr lang="en-US" dirty="0" err="1"/>
              <a:t>dog_NOUN</a:t>
            </a:r>
            <a:r>
              <a:rPr lang="en-US" dirty="0"/>
              <a:t>/</a:t>
            </a:r>
          </a:p>
        </p:txBody>
      </p:sp>
    </p:spTree>
    <p:extLst>
      <p:ext uri="{BB962C8B-B14F-4D97-AF65-F5344CB8AC3E}">
        <p14:creationId xmlns:p14="http://schemas.microsoft.com/office/powerpoint/2010/main" val="280059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09FD16D7-A321-379A-B28A-905FE6B7669C}"/>
            </a:ext>
          </a:extLst>
        </p:cNvPr>
        <p:cNvGrpSpPr/>
        <p:nvPr/>
      </p:nvGrpSpPr>
      <p:grpSpPr>
        <a:xfrm>
          <a:off x="0" y="0"/>
          <a:ext cx="0" cy="0"/>
          <a:chOff x="0" y="0"/>
          <a:chExt cx="0" cy="0"/>
        </a:xfrm>
      </p:grpSpPr>
      <p:sp>
        <p:nvSpPr>
          <p:cNvPr id="180" name="Google Shape;180;p22">
            <a:extLst>
              <a:ext uri="{FF2B5EF4-FFF2-40B4-BE49-F238E27FC236}">
                <a16:creationId xmlns:a16="http://schemas.microsoft.com/office/drawing/2014/main" id="{B9ED8BF3-BB62-DF82-6625-D2F8FE6A758E}"/>
              </a:ext>
            </a:extLst>
          </p:cNvPr>
          <p:cNvSpPr/>
          <p:nvPr/>
        </p:nvSpPr>
        <p:spPr>
          <a:xfrm>
            <a:off x="5619750" y="2709862"/>
            <a:ext cx="952500" cy="476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1" name="Google Shape;181;p22">
            <a:extLst>
              <a:ext uri="{FF2B5EF4-FFF2-40B4-BE49-F238E27FC236}">
                <a16:creationId xmlns:a16="http://schemas.microsoft.com/office/drawing/2014/main" id="{09455FD6-362E-0E04-EE98-112B4B5AA8C3}"/>
              </a:ext>
            </a:extLst>
          </p:cNvPr>
          <p:cNvSpPr txBox="1"/>
          <p:nvPr/>
        </p:nvSpPr>
        <p:spPr>
          <a:xfrm>
            <a:off x="907627" y="3125613"/>
            <a:ext cx="10376745"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500" b="1" dirty="0">
                <a:solidFill>
                  <a:srgbClr val="003366"/>
                </a:solidFill>
                <a:latin typeface="Poppins"/>
                <a:cs typeface="Poppins"/>
                <a:sym typeface="Poppins"/>
              </a:rPr>
              <a:t>Vector Databases</a:t>
            </a:r>
            <a:endParaRPr dirty="0"/>
          </a:p>
        </p:txBody>
      </p:sp>
      <p:sp>
        <p:nvSpPr>
          <p:cNvPr id="2" name="Rectangle 1">
            <a:extLst>
              <a:ext uri="{FF2B5EF4-FFF2-40B4-BE49-F238E27FC236}">
                <a16:creationId xmlns:a16="http://schemas.microsoft.com/office/drawing/2014/main" id="{39260042-20C8-AE51-80AD-756460ADAD5D}"/>
              </a:ext>
            </a:extLst>
          </p:cNvPr>
          <p:cNvSpPr/>
          <p:nvPr/>
        </p:nvSpPr>
        <p:spPr>
          <a:xfrm>
            <a:off x="0" y="0"/>
            <a:ext cx="12192000" cy="6858000"/>
          </a:xfrm>
          <a:prstGeom prst="rect">
            <a:avLst/>
          </a:prstGeom>
          <a:solidFill>
            <a:srgbClr val="EBE3D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4286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613FF9-19CE-9EDA-7E5C-FD3A621500B0}"/>
              </a:ext>
            </a:extLst>
          </p:cNvPr>
          <p:cNvSpPr>
            <a:spLocks noGrp="1"/>
          </p:cNvSpPr>
          <p:nvPr>
            <p:ph type="title"/>
          </p:nvPr>
        </p:nvSpPr>
        <p:spPr/>
        <p:txBody>
          <a:bodyPr/>
          <a:lstStyle/>
          <a:p>
            <a:r>
              <a:rPr lang="en-US" dirty="0"/>
              <a:t>Vector Databases</a:t>
            </a:r>
          </a:p>
        </p:txBody>
      </p:sp>
      <p:sp>
        <p:nvSpPr>
          <p:cNvPr id="4" name="Content Placeholder 3">
            <a:extLst>
              <a:ext uri="{FF2B5EF4-FFF2-40B4-BE49-F238E27FC236}">
                <a16:creationId xmlns:a16="http://schemas.microsoft.com/office/drawing/2014/main" id="{55098C76-2704-096D-7CE8-0BF995C64CAD}"/>
              </a:ext>
            </a:extLst>
          </p:cNvPr>
          <p:cNvSpPr>
            <a:spLocks noGrp="1"/>
          </p:cNvSpPr>
          <p:nvPr>
            <p:ph idx="1"/>
          </p:nvPr>
        </p:nvSpPr>
        <p:spPr>
          <a:xfrm>
            <a:off x="195943" y="1208316"/>
            <a:ext cx="5431971" cy="5050970"/>
          </a:xfrm>
        </p:spPr>
        <p:txBody>
          <a:bodyPr>
            <a:normAutofit fontScale="85000" lnSpcReduction="20000"/>
          </a:bodyPr>
          <a:lstStyle/>
          <a:p>
            <a:r>
              <a:rPr lang="en-US" dirty="0"/>
              <a:t>Specialized database that index and stores </a:t>
            </a:r>
            <a:r>
              <a:rPr lang="en-US" i="1" dirty="0"/>
              <a:t>vector embeddings</a:t>
            </a:r>
          </a:p>
          <a:p>
            <a:r>
              <a:rPr lang="en-US" dirty="0"/>
              <a:t>Useful for</a:t>
            </a:r>
          </a:p>
          <a:p>
            <a:pPr lvl="1"/>
            <a:r>
              <a:rPr lang="en-US" dirty="0"/>
              <a:t>fast retrieval </a:t>
            </a:r>
          </a:p>
          <a:p>
            <a:pPr lvl="1"/>
            <a:r>
              <a:rPr lang="en-US" dirty="0"/>
              <a:t>similarity search</a:t>
            </a:r>
          </a:p>
          <a:p>
            <a:r>
              <a:rPr lang="en-US" dirty="0"/>
              <a:t>Offer comprehensive data management capabilities</a:t>
            </a:r>
          </a:p>
          <a:p>
            <a:pPr lvl="1"/>
            <a:r>
              <a:rPr lang="en-US" dirty="0"/>
              <a:t>metadata storage</a:t>
            </a:r>
          </a:p>
          <a:p>
            <a:pPr lvl="1"/>
            <a:r>
              <a:rPr lang="en-US" dirty="0"/>
              <a:t>filtering</a:t>
            </a:r>
          </a:p>
          <a:p>
            <a:pPr lvl="1"/>
            <a:r>
              <a:rPr lang="en-US" dirty="0"/>
              <a:t>dynamic querying based on associate metadata</a:t>
            </a:r>
          </a:p>
          <a:p>
            <a:r>
              <a:rPr lang="en-US" dirty="0"/>
              <a:t>Scalable and can handle large volumes of vector data</a:t>
            </a:r>
          </a:p>
          <a:p>
            <a:r>
              <a:rPr lang="en-US" dirty="0"/>
              <a:t>Support real-time updates</a:t>
            </a:r>
          </a:p>
          <a:p>
            <a:r>
              <a:rPr lang="en-US" dirty="0"/>
              <a:t>Play key role in AI and ML applications</a:t>
            </a:r>
          </a:p>
        </p:txBody>
      </p:sp>
      <p:pic>
        <p:nvPicPr>
          <p:cNvPr id="2050" name="Picture 2">
            <a:extLst>
              <a:ext uri="{FF2B5EF4-FFF2-40B4-BE49-F238E27FC236}">
                <a16:creationId xmlns:a16="http://schemas.microsoft.com/office/drawing/2014/main" id="{AB956E46-09FA-C4A7-5F3A-87700425C83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2235" y="2141982"/>
            <a:ext cx="6128658" cy="25740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B75258-CDD2-4019-6953-83C8F2CA95AD}"/>
              </a:ext>
            </a:extLst>
          </p:cNvPr>
          <p:cNvSpPr txBox="1"/>
          <p:nvPr/>
        </p:nvSpPr>
        <p:spPr>
          <a:xfrm>
            <a:off x="3051313" y="3278425"/>
            <a:ext cx="6102626" cy="307777"/>
          </a:xfrm>
          <a:prstGeom prst="rect">
            <a:avLst/>
          </a:prstGeom>
          <a:noFill/>
        </p:spPr>
        <p:txBody>
          <a:bodyPr wrap="square">
            <a:spAutoFit/>
          </a:bodyPr>
          <a:lstStyle/>
          <a:p>
            <a:r>
              <a:rPr lang="en-US" dirty="0"/>
              <a:t>Vector Database</a:t>
            </a:r>
          </a:p>
        </p:txBody>
      </p:sp>
      <p:sp>
        <p:nvSpPr>
          <p:cNvPr id="7" name="TextBox 6">
            <a:extLst>
              <a:ext uri="{FF2B5EF4-FFF2-40B4-BE49-F238E27FC236}">
                <a16:creationId xmlns:a16="http://schemas.microsoft.com/office/drawing/2014/main" id="{27704BCB-6941-00CC-C902-77F3D3D89E7E}"/>
              </a:ext>
            </a:extLst>
          </p:cNvPr>
          <p:cNvSpPr txBox="1"/>
          <p:nvPr/>
        </p:nvSpPr>
        <p:spPr>
          <a:xfrm>
            <a:off x="3051313" y="3278425"/>
            <a:ext cx="6102626" cy="307777"/>
          </a:xfrm>
          <a:prstGeom prst="rect">
            <a:avLst/>
          </a:prstGeom>
          <a:noFill/>
        </p:spPr>
        <p:txBody>
          <a:bodyPr wrap="square">
            <a:spAutoFit/>
          </a:bodyPr>
          <a:lstStyle/>
          <a:p>
            <a:r>
              <a:rPr lang="en-US" dirty="0"/>
              <a:t>Vector Database</a:t>
            </a:r>
          </a:p>
        </p:txBody>
      </p:sp>
      <p:sp>
        <p:nvSpPr>
          <p:cNvPr id="9" name="TextBox 8">
            <a:extLst>
              <a:ext uri="{FF2B5EF4-FFF2-40B4-BE49-F238E27FC236}">
                <a16:creationId xmlns:a16="http://schemas.microsoft.com/office/drawing/2014/main" id="{9A8C7FD7-0AAA-E22F-4FF0-DEBA73E85934}"/>
              </a:ext>
            </a:extLst>
          </p:cNvPr>
          <p:cNvSpPr txBox="1"/>
          <p:nvPr/>
        </p:nvSpPr>
        <p:spPr>
          <a:xfrm>
            <a:off x="3051313" y="3278425"/>
            <a:ext cx="6102626" cy="307777"/>
          </a:xfrm>
          <a:prstGeom prst="rect">
            <a:avLst/>
          </a:prstGeom>
          <a:noFill/>
        </p:spPr>
        <p:txBody>
          <a:bodyPr wrap="square">
            <a:spAutoFit/>
          </a:bodyPr>
          <a:lstStyle/>
          <a:p>
            <a:r>
              <a:rPr lang="en-US" dirty="0"/>
              <a:t>Vector Database</a:t>
            </a:r>
          </a:p>
        </p:txBody>
      </p:sp>
    </p:spTree>
    <p:extLst>
      <p:ext uri="{BB962C8B-B14F-4D97-AF65-F5344CB8AC3E}">
        <p14:creationId xmlns:p14="http://schemas.microsoft.com/office/powerpoint/2010/main" val="1473505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A5BB6-0016-9F8E-57A0-AD28C759A2C9}"/>
              </a:ext>
            </a:extLst>
          </p:cNvPr>
          <p:cNvSpPr>
            <a:spLocks noGrp="1"/>
          </p:cNvSpPr>
          <p:nvPr>
            <p:ph type="title"/>
          </p:nvPr>
        </p:nvSpPr>
        <p:spPr>
          <a:xfrm>
            <a:off x="775735" y="-43170"/>
            <a:ext cx="10694925" cy="749952"/>
          </a:xfrm>
        </p:spPr>
        <p:txBody>
          <a:bodyPr/>
          <a:lstStyle/>
          <a:p>
            <a:r>
              <a:rPr lang="en-US" dirty="0"/>
              <a:t>How data gets into Vector Databases</a:t>
            </a:r>
          </a:p>
        </p:txBody>
      </p:sp>
      <p:sp>
        <p:nvSpPr>
          <p:cNvPr id="34" name="Content Placeholder 33">
            <a:extLst>
              <a:ext uri="{FF2B5EF4-FFF2-40B4-BE49-F238E27FC236}">
                <a16:creationId xmlns:a16="http://schemas.microsoft.com/office/drawing/2014/main" id="{91E4CE19-58A3-5437-139B-E9E679F87DF6}"/>
              </a:ext>
            </a:extLst>
          </p:cNvPr>
          <p:cNvSpPr>
            <a:spLocks noGrp="1"/>
          </p:cNvSpPr>
          <p:nvPr>
            <p:ph idx="1"/>
          </p:nvPr>
        </p:nvSpPr>
        <p:spPr>
          <a:xfrm>
            <a:off x="184093" y="794521"/>
            <a:ext cx="11896745" cy="969802"/>
          </a:xfrm>
        </p:spPr>
        <p:txBody>
          <a:bodyPr>
            <a:noAutofit/>
          </a:bodyPr>
          <a:lstStyle/>
          <a:p>
            <a:r>
              <a:rPr lang="en-US" sz="1600" dirty="0">
                <a:latin typeface="Aptos" panose="020B0004020202020204" pitchFamily="34" charset="0"/>
              </a:rPr>
              <a:t>Data is input, converted to embeddings (vectors) and stored</a:t>
            </a:r>
          </a:p>
          <a:p>
            <a:r>
              <a:rPr lang="en-US" sz="1600" dirty="0">
                <a:latin typeface="Aptos" panose="020B0004020202020204" pitchFamily="34" charset="0"/>
              </a:rPr>
              <a:t>Queries are input, converted to embeddings (vectors) and then </a:t>
            </a:r>
            <a:r>
              <a:rPr lang="en-US" sz="1600" b="1" dirty="0">
                <a:latin typeface="Aptos" panose="020B0004020202020204" pitchFamily="34" charset="0"/>
              </a:rPr>
              <a:t>similarity metrics </a:t>
            </a:r>
            <a:r>
              <a:rPr lang="en-US" sz="1600" dirty="0">
                <a:latin typeface="Aptos" panose="020B0004020202020204" pitchFamily="34" charset="0"/>
              </a:rPr>
              <a:t>are used to find results ("nearest neighbors")</a:t>
            </a:r>
          </a:p>
        </p:txBody>
      </p:sp>
      <p:pic>
        <p:nvPicPr>
          <p:cNvPr id="4" name="Picture 3">
            <a:extLst>
              <a:ext uri="{FF2B5EF4-FFF2-40B4-BE49-F238E27FC236}">
                <a16:creationId xmlns:a16="http://schemas.microsoft.com/office/drawing/2014/main" id="{83C85C0C-DA02-9253-5023-7EE9F2C333C4}"/>
              </a:ext>
            </a:extLst>
          </p:cNvPr>
          <p:cNvPicPr>
            <a:picLocks noChangeAspect="1"/>
          </p:cNvPicPr>
          <p:nvPr/>
        </p:nvPicPr>
        <p:blipFill>
          <a:blip r:embed="rId2">
            <a:clrChange>
              <a:clrFrom>
                <a:srgbClr val="F4F4F6"/>
              </a:clrFrom>
              <a:clrTo>
                <a:srgbClr val="F4F4F6">
                  <a:alpha val="0"/>
                </a:srgbClr>
              </a:clrTo>
            </a:clrChange>
            <a:duotone>
              <a:schemeClr val="accent6">
                <a:shade val="45000"/>
                <a:satMod val="135000"/>
              </a:schemeClr>
              <a:prstClr val="white"/>
            </a:duotone>
          </a:blip>
          <a:stretch>
            <a:fillRect/>
          </a:stretch>
        </p:blipFill>
        <p:spPr>
          <a:xfrm>
            <a:off x="1066569" y="3398296"/>
            <a:ext cx="1884421" cy="1481364"/>
          </a:xfrm>
          <a:prstGeom prst="rect">
            <a:avLst/>
          </a:prstGeom>
        </p:spPr>
      </p:pic>
      <p:pic>
        <p:nvPicPr>
          <p:cNvPr id="5" name="Picture 4">
            <a:extLst>
              <a:ext uri="{FF2B5EF4-FFF2-40B4-BE49-F238E27FC236}">
                <a16:creationId xmlns:a16="http://schemas.microsoft.com/office/drawing/2014/main" id="{AB01BF26-57EB-A965-DA73-F4974817E2B5}"/>
              </a:ext>
            </a:extLst>
          </p:cNvPr>
          <p:cNvPicPr>
            <a:picLocks noChangeAspect="1"/>
          </p:cNvPicPr>
          <p:nvPr/>
        </p:nvPicPr>
        <p:blipFill>
          <a:blip r:embed="rId3">
            <a:clrChange>
              <a:clrFrom>
                <a:srgbClr val="F4F4F6"/>
              </a:clrFrom>
              <a:clrTo>
                <a:srgbClr val="F4F4F6">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334807" y="1730469"/>
            <a:ext cx="1520923" cy="1566248"/>
          </a:xfrm>
          <a:prstGeom prst="rect">
            <a:avLst/>
          </a:prstGeom>
          <a:solidFill>
            <a:schemeClr val="bg2"/>
          </a:solidFill>
        </p:spPr>
      </p:pic>
      <p:pic>
        <p:nvPicPr>
          <p:cNvPr id="6" name="Picture 5">
            <a:extLst>
              <a:ext uri="{FF2B5EF4-FFF2-40B4-BE49-F238E27FC236}">
                <a16:creationId xmlns:a16="http://schemas.microsoft.com/office/drawing/2014/main" id="{7B6195DF-A498-6141-515B-EF651DB237E3}"/>
              </a:ext>
            </a:extLst>
          </p:cNvPr>
          <p:cNvPicPr>
            <a:picLocks noChangeAspect="1"/>
          </p:cNvPicPr>
          <p:nvPr/>
        </p:nvPicPr>
        <p:blipFill>
          <a:blip r:embed="rId5">
            <a:clrChange>
              <a:clrFrom>
                <a:srgbClr val="F4F4F6"/>
              </a:clrFrom>
              <a:clrTo>
                <a:srgbClr val="F4F4F6">
                  <a:alpha val="0"/>
                </a:srgbClr>
              </a:clrTo>
            </a:clrChange>
            <a:duotone>
              <a:schemeClr val="accent2">
                <a:shade val="45000"/>
                <a:satMod val="135000"/>
              </a:schemeClr>
              <a:prstClr val="white"/>
            </a:duotone>
          </a:blip>
          <a:stretch>
            <a:fillRect/>
          </a:stretch>
        </p:blipFill>
        <p:spPr>
          <a:xfrm>
            <a:off x="1442902" y="5029211"/>
            <a:ext cx="1429262" cy="1216479"/>
          </a:xfrm>
          <a:prstGeom prst="rect">
            <a:avLst/>
          </a:prstGeom>
        </p:spPr>
      </p:pic>
      <p:pic>
        <p:nvPicPr>
          <p:cNvPr id="8" name="Picture 7">
            <a:extLst>
              <a:ext uri="{FF2B5EF4-FFF2-40B4-BE49-F238E27FC236}">
                <a16:creationId xmlns:a16="http://schemas.microsoft.com/office/drawing/2014/main" id="{BE2FDD5C-2BCB-4B3D-804E-AADB981D9077}"/>
              </a:ext>
            </a:extLst>
          </p:cNvPr>
          <p:cNvPicPr>
            <a:picLocks noChangeAspect="1"/>
          </p:cNvPicPr>
          <p:nvPr/>
        </p:nvPicPr>
        <p:blipFill>
          <a:blip r:embed="rId6">
            <a:clrChange>
              <a:clrFrom>
                <a:srgbClr val="F4F4F6"/>
              </a:clrFrom>
              <a:clrTo>
                <a:srgbClr val="F4F4F6">
                  <a:alpha val="0"/>
                </a:srgbClr>
              </a:clrTo>
            </a:clrChange>
            <a:duotone>
              <a:prstClr val="black"/>
              <a:schemeClr val="accent5">
                <a:tint val="45000"/>
                <a:satMod val="400000"/>
              </a:schemeClr>
            </a:duotone>
          </a:blip>
          <a:stretch>
            <a:fillRect/>
          </a:stretch>
        </p:blipFill>
        <p:spPr>
          <a:xfrm>
            <a:off x="3878370" y="1823564"/>
            <a:ext cx="2013856" cy="1454174"/>
          </a:xfrm>
          <a:prstGeom prst="rect">
            <a:avLst/>
          </a:prstGeom>
          <a:scene3d>
            <a:camera prst="perspectiveRelaxedModerately"/>
            <a:lightRig rig="threePt" dir="t"/>
          </a:scene3d>
        </p:spPr>
      </p:pic>
      <p:pic>
        <p:nvPicPr>
          <p:cNvPr id="10" name="Picture 9">
            <a:extLst>
              <a:ext uri="{FF2B5EF4-FFF2-40B4-BE49-F238E27FC236}">
                <a16:creationId xmlns:a16="http://schemas.microsoft.com/office/drawing/2014/main" id="{89368109-E234-AA73-57DB-DB394286A018}"/>
              </a:ext>
            </a:extLst>
          </p:cNvPr>
          <p:cNvPicPr>
            <a:picLocks noChangeAspect="1"/>
          </p:cNvPicPr>
          <p:nvPr/>
        </p:nvPicPr>
        <p:blipFill>
          <a:blip r:embed="rId6">
            <a:clrChange>
              <a:clrFrom>
                <a:srgbClr val="F4F4F6"/>
              </a:clrFrom>
              <a:clrTo>
                <a:srgbClr val="F4F4F6">
                  <a:alpha val="0"/>
                </a:srgbClr>
              </a:clrTo>
            </a:clrChange>
            <a:duotone>
              <a:prstClr val="black"/>
              <a:schemeClr val="accent6">
                <a:tint val="45000"/>
                <a:satMod val="400000"/>
              </a:schemeClr>
            </a:duotone>
          </a:blip>
          <a:stretch>
            <a:fillRect/>
          </a:stretch>
        </p:blipFill>
        <p:spPr>
          <a:xfrm>
            <a:off x="3932799" y="3405769"/>
            <a:ext cx="2013856" cy="1454174"/>
          </a:xfrm>
          <a:prstGeom prst="rect">
            <a:avLst/>
          </a:prstGeom>
          <a:scene3d>
            <a:camera prst="perspectiveRelaxedModerately"/>
            <a:lightRig rig="threePt" dir="t"/>
          </a:scene3d>
        </p:spPr>
      </p:pic>
      <p:pic>
        <p:nvPicPr>
          <p:cNvPr id="11" name="Picture 10">
            <a:extLst>
              <a:ext uri="{FF2B5EF4-FFF2-40B4-BE49-F238E27FC236}">
                <a16:creationId xmlns:a16="http://schemas.microsoft.com/office/drawing/2014/main" id="{2DB24759-713B-3937-EB16-635F3C42D741}"/>
              </a:ext>
            </a:extLst>
          </p:cNvPr>
          <p:cNvPicPr>
            <a:picLocks noChangeAspect="1"/>
          </p:cNvPicPr>
          <p:nvPr/>
        </p:nvPicPr>
        <p:blipFill>
          <a:blip r:embed="rId6">
            <a:clrChange>
              <a:clrFrom>
                <a:srgbClr val="F4F4F6"/>
              </a:clrFrom>
              <a:clrTo>
                <a:srgbClr val="F4F4F6">
                  <a:alpha val="0"/>
                </a:srgbClr>
              </a:clrTo>
            </a:clrChange>
            <a:duotone>
              <a:prstClr val="black"/>
              <a:schemeClr val="accent2">
                <a:tint val="45000"/>
                <a:satMod val="400000"/>
              </a:schemeClr>
            </a:duotone>
          </a:blip>
          <a:stretch>
            <a:fillRect/>
          </a:stretch>
        </p:blipFill>
        <p:spPr>
          <a:xfrm>
            <a:off x="3917664" y="4910364"/>
            <a:ext cx="2013856" cy="1454174"/>
          </a:xfrm>
          <a:prstGeom prst="rect">
            <a:avLst/>
          </a:prstGeom>
          <a:scene3d>
            <a:camera prst="perspectiveRelaxedModerately"/>
            <a:lightRig rig="threePt" dir="t"/>
          </a:scene3d>
        </p:spPr>
      </p:pic>
      <p:grpSp>
        <p:nvGrpSpPr>
          <p:cNvPr id="41" name="Group 40">
            <a:extLst>
              <a:ext uri="{FF2B5EF4-FFF2-40B4-BE49-F238E27FC236}">
                <a16:creationId xmlns:a16="http://schemas.microsoft.com/office/drawing/2014/main" id="{2F5B55BD-98C2-1EEF-CF75-0C54A21DF099}"/>
              </a:ext>
            </a:extLst>
          </p:cNvPr>
          <p:cNvGrpSpPr/>
          <p:nvPr/>
        </p:nvGrpSpPr>
        <p:grpSpPr>
          <a:xfrm>
            <a:off x="6403168" y="2202413"/>
            <a:ext cx="2321709" cy="307777"/>
            <a:chOff x="6285836" y="2192022"/>
            <a:chExt cx="2321709" cy="307777"/>
          </a:xfrm>
        </p:grpSpPr>
        <p:sp>
          <p:nvSpPr>
            <p:cNvPr id="13" name="Double Brace 12">
              <a:extLst>
                <a:ext uri="{FF2B5EF4-FFF2-40B4-BE49-F238E27FC236}">
                  <a16:creationId xmlns:a16="http://schemas.microsoft.com/office/drawing/2014/main" id="{50D26DB2-FB62-6325-3997-9435BD593600}"/>
                </a:ext>
              </a:extLst>
            </p:cNvPr>
            <p:cNvSpPr/>
            <p:nvPr/>
          </p:nvSpPr>
          <p:spPr>
            <a:xfrm>
              <a:off x="6285836" y="2211468"/>
              <a:ext cx="2321709" cy="28154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BAC2C53-8797-4C89-26E5-16B81635E652}"/>
                </a:ext>
              </a:extLst>
            </p:cNvPr>
            <p:cNvSpPr txBox="1"/>
            <p:nvPr/>
          </p:nvSpPr>
          <p:spPr>
            <a:xfrm>
              <a:off x="6364101" y="2192022"/>
              <a:ext cx="2182008" cy="307777"/>
            </a:xfrm>
            <a:prstGeom prst="rect">
              <a:avLst/>
            </a:prstGeom>
            <a:solidFill>
              <a:schemeClr val="bg2"/>
            </a:solidFill>
            <a:ln>
              <a:noFill/>
            </a:ln>
          </p:spPr>
          <p:txBody>
            <a:bodyPr wrap="square" rtlCol="0">
              <a:spAutoFit/>
            </a:bodyPr>
            <a:lstStyle/>
            <a:p>
              <a:r>
                <a:rPr lang="en-US" dirty="0"/>
                <a:t>0.1, 1.2, ..., ..., - 0.5, 3.17</a:t>
              </a:r>
            </a:p>
          </p:txBody>
        </p:sp>
      </p:grpSp>
      <p:grpSp>
        <p:nvGrpSpPr>
          <p:cNvPr id="40" name="Group 39">
            <a:extLst>
              <a:ext uri="{FF2B5EF4-FFF2-40B4-BE49-F238E27FC236}">
                <a16:creationId xmlns:a16="http://schemas.microsoft.com/office/drawing/2014/main" id="{8F557AD0-A7E6-83B8-1597-2D13603F200C}"/>
              </a:ext>
            </a:extLst>
          </p:cNvPr>
          <p:cNvGrpSpPr/>
          <p:nvPr/>
        </p:nvGrpSpPr>
        <p:grpSpPr>
          <a:xfrm>
            <a:off x="6408677" y="2581874"/>
            <a:ext cx="2321709" cy="307777"/>
            <a:chOff x="6278903" y="2603270"/>
            <a:chExt cx="2321709" cy="307777"/>
          </a:xfrm>
        </p:grpSpPr>
        <p:sp>
          <p:nvSpPr>
            <p:cNvPr id="17" name="TextBox 16">
              <a:extLst>
                <a:ext uri="{FF2B5EF4-FFF2-40B4-BE49-F238E27FC236}">
                  <a16:creationId xmlns:a16="http://schemas.microsoft.com/office/drawing/2014/main" id="{81659AC8-BEB4-2E9F-CBA0-43C46C2EF071}"/>
                </a:ext>
              </a:extLst>
            </p:cNvPr>
            <p:cNvSpPr txBox="1"/>
            <p:nvPr/>
          </p:nvSpPr>
          <p:spPr>
            <a:xfrm>
              <a:off x="6364101" y="2603270"/>
              <a:ext cx="2182008" cy="307777"/>
            </a:xfrm>
            <a:prstGeom prst="rect">
              <a:avLst/>
            </a:prstGeom>
            <a:noFill/>
          </p:spPr>
          <p:txBody>
            <a:bodyPr wrap="square" rtlCol="0">
              <a:spAutoFit/>
            </a:bodyPr>
            <a:lstStyle/>
            <a:p>
              <a:r>
                <a:rPr lang="en-US" dirty="0"/>
                <a:t>-0.57, 1.0, ..., ..., 2.15,1.1</a:t>
              </a:r>
            </a:p>
          </p:txBody>
        </p:sp>
        <p:sp>
          <p:nvSpPr>
            <p:cNvPr id="18" name="Double Brace 17">
              <a:extLst>
                <a:ext uri="{FF2B5EF4-FFF2-40B4-BE49-F238E27FC236}">
                  <a16:creationId xmlns:a16="http://schemas.microsoft.com/office/drawing/2014/main" id="{93955300-08E3-46F8-9DB4-C17DF72B54CB}"/>
                </a:ext>
              </a:extLst>
            </p:cNvPr>
            <p:cNvSpPr/>
            <p:nvPr/>
          </p:nvSpPr>
          <p:spPr>
            <a:xfrm>
              <a:off x="6278903" y="2607891"/>
              <a:ext cx="2321709" cy="27238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05B72077-DF04-2573-5E32-9669981FCC87}"/>
              </a:ext>
            </a:extLst>
          </p:cNvPr>
          <p:cNvGrpSpPr/>
          <p:nvPr/>
        </p:nvGrpSpPr>
        <p:grpSpPr>
          <a:xfrm>
            <a:off x="6391811" y="4027172"/>
            <a:ext cx="2321709" cy="313558"/>
            <a:chOff x="6284353" y="4027172"/>
            <a:chExt cx="2321709" cy="313558"/>
          </a:xfrm>
        </p:grpSpPr>
        <p:sp>
          <p:nvSpPr>
            <p:cNvPr id="16" name="TextBox 15">
              <a:extLst>
                <a:ext uri="{FF2B5EF4-FFF2-40B4-BE49-F238E27FC236}">
                  <a16:creationId xmlns:a16="http://schemas.microsoft.com/office/drawing/2014/main" id="{361A8CB3-8251-BE9C-CA0E-57769B7A5960}"/>
                </a:ext>
              </a:extLst>
            </p:cNvPr>
            <p:cNvSpPr txBox="1"/>
            <p:nvPr/>
          </p:nvSpPr>
          <p:spPr>
            <a:xfrm>
              <a:off x="6336057" y="4032953"/>
              <a:ext cx="2251859" cy="307777"/>
            </a:xfrm>
            <a:prstGeom prst="rect">
              <a:avLst/>
            </a:prstGeom>
            <a:noFill/>
          </p:spPr>
          <p:txBody>
            <a:bodyPr wrap="square" rtlCol="0">
              <a:spAutoFit/>
            </a:bodyPr>
            <a:lstStyle/>
            <a:p>
              <a:r>
                <a:rPr lang="en-US" dirty="0"/>
                <a:t>1.1, 0.74, ..., ..., - 0.2, 1.7</a:t>
              </a:r>
            </a:p>
          </p:txBody>
        </p:sp>
        <p:sp>
          <p:nvSpPr>
            <p:cNvPr id="20" name="Double Brace 19">
              <a:extLst>
                <a:ext uri="{FF2B5EF4-FFF2-40B4-BE49-F238E27FC236}">
                  <a16:creationId xmlns:a16="http://schemas.microsoft.com/office/drawing/2014/main" id="{10ACD32E-A4AB-8943-80E7-7799098F189B}"/>
                </a:ext>
              </a:extLst>
            </p:cNvPr>
            <p:cNvSpPr/>
            <p:nvPr/>
          </p:nvSpPr>
          <p:spPr>
            <a:xfrm>
              <a:off x="6284353" y="4027172"/>
              <a:ext cx="2321709" cy="2793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AB8AC3E5-9DFE-7402-C612-97576BE28975}"/>
              </a:ext>
            </a:extLst>
          </p:cNvPr>
          <p:cNvGrpSpPr/>
          <p:nvPr/>
        </p:nvGrpSpPr>
        <p:grpSpPr>
          <a:xfrm>
            <a:off x="6384682" y="3627230"/>
            <a:ext cx="2321709" cy="307777"/>
            <a:chOff x="6285836" y="3627917"/>
            <a:chExt cx="2321709" cy="307777"/>
          </a:xfrm>
        </p:grpSpPr>
        <p:sp>
          <p:nvSpPr>
            <p:cNvPr id="21" name="Double Brace 20">
              <a:extLst>
                <a:ext uri="{FF2B5EF4-FFF2-40B4-BE49-F238E27FC236}">
                  <a16:creationId xmlns:a16="http://schemas.microsoft.com/office/drawing/2014/main" id="{339B248F-C607-4858-67F1-5E4B380D4EE2}"/>
                </a:ext>
              </a:extLst>
            </p:cNvPr>
            <p:cNvSpPr/>
            <p:nvPr/>
          </p:nvSpPr>
          <p:spPr>
            <a:xfrm>
              <a:off x="6285836" y="3641151"/>
              <a:ext cx="2321709" cy="28154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0C74C608-E32E-DBE8-E208-2840C504495B}"/>
                </a:ext>
              </a:extLst>
            </p:cNvPr>
            <p:cNvSpPr txBox="1"/>
            <p:nvPr/>
          </p:nvSpPr>
          <p:spPr>
            <a:xfrm>
              <a:off x="6354154" y="3627917"/>
              <a:ext cx="2231701" cy="307777"/>
            </a:xfrm>
            <a:prstGeom prst="rect">
              <a:avLst/>
            </a:prstGeom>
            <a:noFill/>
          </p:spPr>
          <p:txBody>
            <a:bodyPr wrap="none" rtlCol="0">
              <a:spAutoFit/>
            </a:bodyPr>
            <a:lstStyle/>
            <a:p>
              <a:r>
                <a:rPr lang="en-US" dirty="0"/>
                <a:t>2.1, 0.12, ..., ..., -1.50, 0.3</a:t>
              </a:r>
            </a:p>
          </p:txBody>
        </p:sp>
      </p:grpSp>
      <p:grpSp>
        <p:nvGrpSpPr>
          <p:cNvPr id="37" name="Group 36">
            <a:extLst>
              <a:ext uri="{FF2B5EF4-FFF2-40B4-BE49-F238E27FC236}">
                <a16:creationId xmlns:a16="http://schemas.microsoft.com/office/drawing/2014/main" id="{46E84BFC-B342-9DBB-7287-060471BCC04C}"/>
              </a:ext>
            </a:extLst>
          </p:cNvPr>
          <p:cNvGrpSpPr/>
          <p:nvPr/>
        </p:nvGrpSpPr>
        <p:grpSpPr>
          <a:xfrm>
            <a:off x="6384683" y="4418152"/>
            <a:ext cx="2325988" cy="307777"/>
            <a:chOff x="6266207" y="4407582"/>
            <a:chExt cx="2325988" cy="307777"/>
          </a:xfrm>
        </p:grpSpPr>
        <p:sp>
          <p:nvSpPr>
            <p:cNvPr id="24" name="Double Brace 23">
              <a:extLst>
                <a:ext uri="{FF2B5EF4-FFF2-40B4-BE49-F238E27FC236}">
                  <a16:creationId xmlns:a16="http://schemas.microsoft.com/office/drawing/2014/main" id="{6AC523BA-C865-F0B1-200A-E800B6BB5773}"/>
                </a:ext>
              </a:extLst>
            </p:cNvPr>
            <p:cNvSpPr/>
            <p:nvPr/>
          </p:nvSpPr>
          <p:spPr>
            <a:xfrm>
              <a:off x="6266207" y="4416746"/>
              <a:ext cx="2321709" cy="2793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88B6BA66-B827-E399-1AD4-A20DF2EFC5C8}"/>
                </a:ext>
              </a:extLst>
            </p:cNvPr>
            <p:cNvSpPr txBox="1"/>
            <p:nvPr/>
          </p:nvSpPr>
          <p:spPr>
            <a:xfrm>
              <a:off x="6301183" y="4407582"/>
              <a:ext cx="2291012" cy="307777"/>
            </a:xfrm>
            <a:prstGeom prst="rect">
              <a:avLst/>
            </a:prstGeom>
            <a:noFill/>
          </p:spPr>
          <p:txBody>
            <a:bodyPr wrap="none" rtlCol="0">
              <a:spAutoFit/>
            </a:bodyPr>
            <a:lstStyle/>
            <a:p>
              <a:r>
                <a:rPr lang="en-US" dirty="0"/>
                <a:t>0.6, -0.71, ..., ..., 0.35, -1.2</a:t>
              </a:r>
            </a:p>
          </p:txBody>
        </p:sp>
      </p:grpSp>
      <p:grpSp>
        <p:nvGrpSpPr>
          <p:cNvPr id="35" name="Group 34">
            <a:extLst>
              <a:ext uri="{FF2B5EF4-FFF2-40B4-BE49-F238E27FC236}">
                <a16:creationId xmlns:a16="http://schemas.microsoft.com/office/drawing/2014/main" id="{5921EC84-F63B-2E2F-B7B1-31896C198D4D}"/>
              </a:ext>
            </a:extLst>
          </p:cNvPr>
          <p:cNvGrpSpPr/>
          <p:nvPr/>
        </p:nvGrpSpPr>
        <p:grpSpPr>
          <a:xfrm>
            <a:off x="6400226" y="5316050"/>
            <a:ext cx="2321709" cy="307913"/>
            <a:chOff x="6278903" y="5378314"/>
            <a:chExt cx="2321709" cy="307913"/>
          </a:xfrm>
        </p:grpSpPr>
        <p:sp>
          <p:nvSpPr>
            <p:cNvPr id="23" name="Double Brace 22">
              <a:extLst>
                <a:ext uri="{FF2B5EF4-FFF2-40B4-BE49-F238E27FC236}">
                  <a16:creationId xmlns:a16="http://schemas.microsoft.com/office/drawing/2014/main" id="{32FD89F2-5832-73FC-BA50-AEC1C2A73C21}"/>
                </a:ext>
              </a:extLst>
            </p:cNvPr>
            <p:cNvSpPr/>
            <p:nvPr/>
          </p:nvSpPr>
          <p:spPr>
            <a:xfrm>
              <a:off x="6278903" y="5406914"/>
              <a:ext cx="2321709" cy="2793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8A66B44-EDDE-F25A-FA25-6D2227D64B62}"/>
                </a:ext>
              </a:extLst>
            </p:cNvPr>
            <p:cNvSpPr txBox="1"/>
            <p:nvPr/>
          </p:nvSpPr>
          <p:spPr>
            <a:xfrm>
              <a:off x="6360496" y="5378314"/>
              <a:ext cx="2231701" cy="307777"/>
            </a:xfrm>
            <a:prstGeom prst="rect">
              <a:avLst/>
            </a:prstGeom>
            <a:noFill/>
          </p:spPr>
          <p:txBody>
            <a:bodyPr wrap="none" rtlCol="0">
              <a:spAutoFit/>
            </a:bodyPr>
            <a:lstStyle/>
            <a:p>
              <a:r>
                <a:rPr lang="en-US" dirty="0"/>
                <a:t>1.1, -2.15, ..., ..., 2.1, 0.35</a:t>
              </a:r>
            </a:p>
          </p:txBody>
        </p:sp>
      </p:grpSp>
      <p:grpSp>
        <p:nvGrpSpPr>
          <p:cNvPr id="36" name="Group 35">
            <a:extLst>
              <a:ext uri="{FF2B5EF4-FFF2-40B4-BE49-F238E27FC236}">
                <a16:creationId xmlns:a16="http://schemas.microsoft.com/office/drawing/2014/main" id="{11B3885F-FC56-1858-19C7-AECCAA61C9D7}"/>
              </a:ext>
            </a:extLst>
          </p:cNvPr>
          <p:cNvGrpSpPr/>
          <p:nvPr/>
        </p:nvGrpSpPr>
        <p:grpSpPr>
          <a:xfrm>
            <a:off x="6408677" y="5756258"/>
            <a:ext cx="2342948" cy="307777"/>
            <a:chOff x="6278903" y="5789048"/>
            <a:chExt cx="2342948" cy="307777"/>
          </a:xfrm>
        </p:grpSpPr>
        <p:sp>
          <p:nvSpPr>
            <p:cNvPr id="25" name="Double Brace 24">
              <a:extLst>
                <a:ext uri="{FF2B5EF4-FFF2-40B4-BE49-F238E27FC236}">
                  <a16:creationId xmlns:a16="http://schemas.microsoft.com/office/drawing/2014/main" id="{7F5497AD-1C5D-4898-BB5C-F87F79A36C62}"/>
                </a:ext>
              </a:extLst>
            </p:cNvPr>
            <p:cNvSpPr/>
            <p:nvPr/>
          </p:nvSpPr>
          <p:spPr>
            <a:xfrm>
              <a:off x="6278903" y="5789895"/>
              <a:ext cx="2321709" cy="2793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37CB939-CED5-07D5-C263-9AE077E088CD}"/>
                </a:ext>
              </a:extLst>
            </p:cNvPr>
            <p:cNvSpPr txBox="1"/>
            <p:nvPr/>
          </p:nvSpPr>
          <p:spPr>
            <a:xfrm>
              <a:off x="6330839" y="5789048"/>
              <a:ext cx="2291012" cy="307777"/>
            </a:xfrm>
            <a:prstGeom prst="rect">
              <a:avLst/>
            </a:prstGeom>
            <a:noFill/>
          </p:spPr>
          <p:txBody>
            <a:bodyPr wrap="none" rtlCol="0">
              <a:spAutoFit/>
            </a:bodyPr>
            <a:lstStyle/>
            <a:p>
              <a:r>
                <a:rPr lang="en-US" dirty="0"/>
                <a:t>0.4, 0.36, ..., ..., -0.7, -2.45</a:t>
              </a:r>
            </a:p>
          </p:txBody>
        </p:sp>
      </p:grpSp>
      <p:pic>
        <p:nvPicPr>
          <p:cNvPr id="32" name="Graphic 31" descr="Database outline">
            <a:extLst>
              <a:ext uri="{FF2B5EF4-FFF2-40B4-BE49-F238E27FC236}">
                <a16:creationId xmlns:a16="http://schemas.microsoft.com/office/drawing/2014/main" id="{AF466EEF-22DF-4603-CC0D-826D1BC964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3914" y="1273629"/>
            <a:ext cx="4900901" cy="5417332"/>
          </a:xfrm>
          <a:prstGeom prst="rect">
            <a:avLst/>
          </a:prstGeom>
        </p:spPr>
      </p:pic>
      <p:sp>
        <p:nvSpPr>
          <p:cNvPr id="42" name="TextBox 41">
            <a:extLst>
              <a:ext uri="{FF2B5EF4-FFF2-40B4-BE49-F238E27FC236}">
                <a16:creationId xmlns:a16="http://schemas.microsoft.com/office/drawing/2014/main" id="{4E10455C-330A-7959-3A9F-4AF3E7140A8A}"/>
              </a:ext>
            </a:extLst>
          </p:cNvPr>
          <p:cNvSpPr txBox="1"/>
          <p:nvPr/>
        </p:nvSpPr>
        <p:spPr>
          <a:xfrm>
            <a:off x="9224115" y="2113483"/>
            <a:ext cx="2321709" cy="400110"/>
          </a:xfrm>
          <a:prstGeom prst="rect">
            <a:avLst/>
          </a:prstGeom>
          <a:noFill/>
        </p:spPr>
        <p:txBody>
          <a:bodyPr wrap="square" rtlCol="0">
            <a:spAutoFit/>
          </a:bodyPr>
          <a:lstStyle/>
          <a:p>
            <a:r>
              <a:rPr lang="en-US" sz="2000" i="1" dirty="0">
                <a:solidFill>
                  <a:srgbClr val="0070C0"/>
                </a:solidFill>
                <a:latin typeface="Consolas" panose="020B0609020204030204" pitchFamily="49" charset="0"/>
                <a:cs typeface="Consolas" panose="020B0609020204030204" pitchFamily="49" charset="0"/>
              </a:rPr>
              <a:t>Vector Database</a:t>
            </a:r>
          </a:p>
        </p:txBody>
      </p:sp>
      <p:sp>
        <p:nvSpPr>
          <p:cNvPr id="43" name="Right Arrow 42">
            <a:extLst>
              <a:ext uri="{FF2B5EF4-FFF2-40B4-BE49-F238E27FC236}">
                <a16:creationId xmlns:a16="http://schemas.microsoft.com/office/drawing/2014/main" id="{14B01E1D-A85D-F9FD-64AF-3A879191B291}"/>
              </a:ext>
            </a:extLst>
          </p:cNvPr>
          <p:cNvSpPr/>
          <p:nvPr/>
        </p:nvSpPr>
        <p:spPr>
          <a:xfrm>
            <a:off x="2757888" y="2377736"/>
            <a:ext cx="1233141" cy="257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5E513EC6-C227-94D8-409C-5CC60F2CC845}"/>
              </a:ext>
            </a:extLst>
          </p:cNvPr>
          <p:cNvSpPr/>
          <p:nvPr/>
        </p:nvSpPr>
        <p:spPr>
          <a:xfrm>
            <a:off x="2818805" y="4029317"/>
            <a:ext cx="1233141" cy="257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812B9F6E-17B1-474E-877C-06430B691B52}"/>
              </a:ext>
            </a:extLst>
          </p:cNvPr>
          <p:cNvSpPr/>
          <p:nvPr/>
        </p:nvSpPr>
        <p:spPr>
          <a:xfrm>
            <a:off x="2818805" y="5490964"/>
            <a:ext cx="1233141" cy="257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9002A2B0-20C8-E3D4-5A26-888A0931F86B}"/>
              </a:ext>
            </a:extLst>
          </p:cNvPr>
          <p:cNvSpPr/>
          <p:nvPr/>
        </p:nvSpPr>
        <p:spPr>
          <a:xfrm>
            <a:off x="5651293" y="2239497"/>
            <a:ext cx="613990" cy="27409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8FD1DEF8-E380-0969-D7B6-B8BC49C194A0}"/>
              </a:ext>
            </a:extLst>
          </p:cNvPr>
          <p:cNvSpPr/>
          <p:nvPr/>
        </p:nvSpPr>
        <p:spPr>
          <a:xfrm>
            <a:off x="5629095" y="3663701"/>
            <a:ext cx="613990" cy="27409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4D77A61F-6870-F80D-C0CC-1B283BC625DE}"/>
              </a:ext>
            </a:extLst>
          </p:cNvPr>
          <p:cNvSpPr/>
          <p:nvPr/>
        </p:nvSpPr>
        <p:spPr>
          <a:xfrm>
            <a:off x="5639660" y="2634477"/>
            <a:ext cx="613990" cy="27409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DB40DD7D-5EF7-2623-34E0-B0B6EB0D59F3}"/>
              </a:ext>
            </a:extLst>
          </p:cNvPr>
          <p:cNvSpPr/>
          <p:nvPr/>
        </p:nvSpPr>
        <p:spPr>
          <a:xfrm>
            <a:off x="5648733" y="4066634"/>
            <a:ext cx="613990" cy="27409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6DDED89E-BB58-657F-651A-CDDDBAFB363D}"/>
              </a:ext>
            </a:extLst>
          </p:cNvPr>
          <p:cNvSpPr/>
          <p:nvPr/>
        </p:nvSpPr>
        <p:spPr>
          <a:xfrm>
            <a:off x="5629095" y="4434993"/>
            <a:ext cx="613990" cy="27409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05B0502D-2E33-B89B-5502-DB328B0F22F0}"/>
              </a:ext>
            </a:extLst>
          </p:cNvPr>
          <p:cNvSpPr/>
          <p:nvPr/>
        </p:nvSpPr>
        <p:spPr>
          <a:xfrm>
            <a:off x="5706118" y="5343395"/>
            <a:ext cx="613990" cy="27409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B32E1D64-78A8-BA38-8863-99F6C97F8E01}"/>
              </a:ext>
            </a:extLst>
          </p:cNvPr>
          <p:cNvSpPr/>
          <p:nvPr/>
        </p:nvSpPr>
        <p:spPr>
          <a:xfrm>
            <a:off x="5690379" y="5712656"/>
            <a:ext cx="613990" cy="27409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35FB30B-D3F1-D62D-E66E-369AC567A8BB}"/>
              </a:ext>
            </a:extLst>
          </p:cNvPr>
          <p:cNvSpPr txBox="1"/>
          <p:nvPr/>
        </p:nvSpPr>
        <p:spPr>
          <a:xfrm>
            <a:off x="1769693" y="6112337"/>
            <a:ext cx="1317839" cy="307777"/>
          </a:xfrm>
          <a:prstGeom prst="rect">
            <a:avLst/>
          </a:prstGeom>
          <a:noFill/>
        </p:spPr>
        <p:txBody>
          <a:bodyPr wrap="square" rtlCol="0">
            <a:spAutoFit/>
          </a:bodyPr>
          <a:lstStyle/>
          <a:p>
            <a:r>
              <a:rPr lang="en-US" dirty="0"/>
              <a:t>Audio</a:t>
            </a:r>
          </a:p>
        </p:txBody>
      </p:sp>
      <p:sp>
        <p:nvSpPr>
          <p:cNvPr id="54" name="TextBox 53">
            <a:extLst>
              <a:ext uri="{FF2B5EF4-FFF2-40B4-BE49-F238E27FC236}">
                <a16:creationId xmlns:a16="http://schemas.microsoft.com/office/drawing/2014/main" id="{6BCB3343-9F1D-0BCE-1D47-DC4CA277ADE3}"/>
              </a:ext>
            </a:extLst>
          </p:cNvPr>
          <p:cNvSpPr txBox="1"/>
          <p:nvPr/>
        </p:nvSpPr>
        <p:spPr>
          <a:xfrm>
            <a:off x="1638959" y="4756336"/>
            <a:ext cx="1317839" cy="307777"/>
          </a:xfrm>
          <a:prstGeom prst="rect">
            <a:avLst/>
          </a:prstGeom>
          <a:noFill/>
        </p:spPr>
        <p:txBody>
          <a:bodyPr wrap="square" rtlCol="0">
            <a:spAutoFit/>
          </a:bodyPr>
          <a:lstStyle/>
          <a:p>
            <a:r>
              <a:rPr lang="en-US" dirty="0"/>
              <a:t>Images</a:t>
            </a:r>
          </a:p>
        </p:txBody>
      </p:sp>
      <p:sp>
        <p:nvSpPr>
          <p:cNvPr id="55" name="TextBox 54">
            <a:extLst>
              <a:ext uri="{FF2B5EF4-FFF2-40B4-BE49-F238E27FC236}">
                <a16:creationId xmlns:a16="http://schemas.microsoft.com/office/drawing/2014/main" id="{E8E26AAE-8476-AB02-1294-A73464671096}"/>
              </a:ext>
            </a:extLst>
          </p:cNvPr>
          <p:cNvSpPr txBox="1"/>
          <p:nvPr/>
        </p:nvSpPr>
        <p:spPr>
          <a:xfrm>
            <a:off x="1512534" y="3158073"/>
            <a:ext cx="1317839" cy="307777"/>
          </a:xfrm>
          <a:prstGeom prst="rect">
            <a:avLst/>
          </a:prstGeom>
          <a:noFill/>
        </p:spPr>
        <p:txBody>
          <a:bodyPr wrap="square" rtlCol="0">
            <a:spAutoFit/>
          </a:bodyPr>
          <a:lstStyle/>
          <a:p>
            <a:r>
              <a:rPr lang="en-US" dirty="0"/>
              <a:t>Documents</a:t>
            </a:r>
          </a:p>
        </p:txBody>
      </p:sp>
      <p:sp>
        <p:nvSpPr>
          <p:cNvPr id="56" name="TextBox 55">
            <a:extLst>
              <a:ext uri="{FF2B5EF4-FFF2-40B4-BE49-F238E27FC236}">
                <a16:creationId xmlns:a16="http://schemas.microsoft.com/office/drawing/2014/main" id="{A227283C-6A21-A65E-B8AC-92FFC182AA62}"/>
              </a:ext>
            </a:extLst>
          </p:cNvPr>
          <p:cNvSpPr txBox="1"/>
          <p:nvPr/>
        </p:nvSpPr>
        <p:spPr>
          <a:xfrm>
            <a:off x="3138184" y="1559145"/>
            <a:ext cx="2464447" cy="307777"/>
          </a:xfrm>
          <a:prstGeom prst="rect">
            <a:avLst/>
          </a:prstGeom>
          <a:noFill/>
        </p:spPr>
        <p:txBody>
          <a:bodyPr wrap="square" rtlCol="0">
            <a:spAutoFit/>
          </a:bodyPr>
          <a:lstStyle/>
          <a:p>
            <a:r>
              <a:rPr lang="en-US" i="1" dirty="0"/>
              <a:t>embedding models</a:t>
            </a:r>
          </a:p>
        </p:txBody>
      </p:sp>
      <p:sp>
        <p:nvSpPr>
          <p:cNvPr id="57" name="TextBox 56">
            <a:extLst>
              <a:ext uri="{FF2B5EF4-FFF2-40B4-BE49-F238E27FC236}">
                <a16:creationId xmlns:a16="http://schemas.microsoft.com/office/drawing/2014/main" id="{7DD38B78-14DC-1162-3B8C-35B9AA4F9053}"/>
              </a:ext>
            </a:extLst>
          </p:cNvPr>
          <p:cNvSpPr txBox="1"/>
          <p:nvPr/>
        </p:nvSpPr>
        <p:spPr>
          <a:xfrm>
            <a:off x="3991889" y="3127245"/>
            <a:ext cx="2464447" cy="307777"/>
          </a:xfrm>
          <a:prstGeom prst="rect">
            <a:avLst/>
          </a:prstGeom>
          <a:noFill/>
        </p:spPr>
        <p:txBody>
          <a:bodyPr wrap="square" rtlCol="0">
            <a:spAutoFit/>
          </a:bodyPr>
          <a:lstStyle/>
          <a:p>
            <a:r>
              <a:rPr lang="en-US" i="1" dirty="0"/>
              <a:t>NLP Transformer</a:t>
            </a:r>
          </a:p>
        </p:txBody>
      </p:sp>
      <p:sp>
        <p:nvSpPr>
          <p:cNvPr id="58" name="TextBox 57">
            <a:extLst>
              <a:ext uri="{FF2B5EF4-FFF2-40B4-BE49-F238E27FC236}">
                <a16:creationId xmlns:a16="http://schemas.microsoft.com/office/drawing/2014/main" id="{B516F3E8-B391-C73B-2A67-5F90FAB9F82A}"/>
              </a:ext>
            </a:extLst>
          </p:cNvPr>
          <p:cNvSpPr txBox="1"/>
          <p:nvPr/>
        </p:nvSpPr>
        <p:spPr>
          <a:xfrm>
            <a:off x="4037046" y="4695345"/>
            <a:ext cx="2464447" cy="307777"/>
          </a:xfrm>
          <a:prstGeom prst="rect">
            <a:avLst/>
          </a:prstGeom>
          <a:noFill/>
        </p:spPr>
        <p:txBody>
          <a:bodyPr wrap="square" rtlCol="0">
            <a:spAutoFit/>
          </a:bodyPr>
          <a:lstStyle/>
          <a:p>
            <a:r>
              <a:rPr lang="en-US" i="1" dirty="0"/>
              <a:t>Image Transformer</a:t>
            </a:r>
          </a:p>
        </p:txBody>
      </p:sp>
      <p:sp>
        <p:nvSpPr>
          <p:cNvPr id="59" name="TextBox 58">
            <a:extLst>
              <a:ext uri="{FF2B5EF4-FFF2-40B4-BE49-F238E27FC236}">
                <a16:creationId xmlns:a16="http://schemas.microsoft.com/office/drawing/2014/main" id="{05D4B015-0AB4-E842-E4F4-204108EA9D61}"/>
              </a:ext>
            </a:extLst>
          </p:cNvPr>
          <p:cNvSpPr txBox="1"/>
          <p:nvPr/>
        </p:nvSpPr>
        <p:spPr>
          <a:xfrm>
            <a:off x="4048398" y="6196603"/>
            <a:ext cx="2464447" cy="307777"/>
          </a:xfrm>
          <a:prstGeom prst="rect">
            <a:avLst/>
          </a:prstGeom>
          <a:noFill/>
        </p:spPr>
        <p:txBody>
          <a:bodyPr wrap="square" rtlCol="0">
            <a:spAutoFit/>
          </a:bodyPr>
          <a:lstStyle/>
          <a:p>
            <a:r>
              <a:rPr lang="en-US" i="1" dirty="0"/>
              <a:t>Audio Transformer</a:t>
            </a:r>
          </a:p>
        </p:txBody>
      </p:sp>
    </p:spTree>
    <p:extLst>
      <p:ext uri="{BB962C8B-B14F-4D97-AF65-F5344CB8AC3E}">
        <p14:creationId xmlns:p14="http://schemas.microsoft.com/office/powerpoint/2010/main" val="140715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left)">
                                      <p:cBhvr>
                                        <p:cTn id="36" dur="500"/>
                                        <p:tgtEl>
                                          <p:spTgt spid="46"/>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left)">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left)">
                                      <p:cBhvr>
                                        <p:cTn id="45" dur="500"/>
                                        <p:tgtEl>
                                          <p:spTgt spid="48"/>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500"/>
                                        <p:tgtEl>
                                          <p:spTgt spid="47"/>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ipe(left)">
                                      <p:cBhvr>
                                        <p:cTn id="79" dur="500"/>
                                        <p:tgtEl>
                                          <p:spTgt spid="3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wipe(left)">
                                      <p:cBhvr>
                                        <p:cTn id="84" dur="500"/>
                                        <p:tgtEl>
                                          <p:spTgt spid="4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wipe(left)">
                                      <p:cBhvr>
                                        <p:cTn id="88" dur="500"/>
                                        <p:tgtEl>
                                          <p:spTgt spid="3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wipe(left)">
                                      <p:cBhvr>
                                        <p:cTn id="93" dur="500"/>
                                        <p:tgtEl>
                                          <p:spTgt spid="50"/>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left)">
                                      <p:cBhvr>
                                        <p:cTn id="97" dur="500"/>
                                        <p:tgtEl>
                                          <p:spTgt spid="37"/>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53"/>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8" fill="hold"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wipe(left)">
                                      <p:cBhvr>
                                        <p:cTn id="113" dur="500"/>
                                        <p:tgtEl>
                                          <p:spTgt spid="1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59"/>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wipe(left)">
                                      <p:cBhvr>
                                        <p:cTn id="122" dur="500"/>
                                        <p:tgtEl>
                                          <p:spTgt spid="51"/>
                                        </p:tgtEl>
                                      </p:cBhvr>
                                    </p:animEffect>
                                  </p:childTnLst>
                                </p:cTn>
                              </p:par>
                            </p:childTnLst>
                          </p:cTn>
                        </p:par>
                        <p:par>
                          <p:cTn id="123" fill="hold">
                            <p:stCondLst>
                              <p:cond delay="500"/>
                            </p:stCondLst>
                            <p:childTnLst>
                              <p:par>
                                <p:cTn id="124" presetID="22" presetClass="entr" presetSubtype="8" fill="hold" nodeType="afterEffect">
                                  <p:stCondLst>
                                    <p:cond delay="0"/>
                                  </p:stCondLst>
                                  <p:childTnLst>
                                    <p:set>
                                      <p:cBhvr>
                                        <p:cTn id="125" dur="1" fill="hold">
                                          <p:stCondLst>
                                            <p:cond delay="0"/>
                                          </p:stCondLst>
                                        </p:cTn>
                                        <p:tgtEl>
                                          <p:spTgt spid="35"/>
                                        </p:tgtEl>
                                        <p:attrNameLst>
                                          <p:attrName>style.visibility</p:attrName>
                                        </p:attrNameLst>
                                      </p:cBhvr>
                                      <p:to>
                                        <p:strVal val="visible"/>
                                      </p:to>
                                    </p:set>
                                    <p:animEffect transition="in" filter="wipe(left)">
                                      <p:cBhvr>
                                        <p:cTn id="126" dur="500"/>
                                        <p:tgtEl>
                                          <p:spTgt spid="35"/>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wipe(left)">
                                      <p:cBhvr>
                                        <p:cTn id="131" dur="500"/>
                                        <p:tgtEl>
                                          <p:spTgt spid="52"/>
                                        </p:tgtEl>
                                      </p:cBhvr>
                                    </p:animEffect>
                                  </p:childTnLst>
                                </p:cTn>
                              </p:par>
                            </p:childTnLst>
                          </p:cTn>
                        </p:par>
                        <p:par>
                          <p:cTn id="132" fill="hold">
                            <p:stCondLst>
                              <p:cond delay="500"/>
                            </p:stCondLst>
                            <p:childTnLst>
                              <p:par>
                                <p:cTn id="133" presetID="22" presetClass="entr" presetSubtype="8" fill="hold"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wipe(left)">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32"/>
                                        </p:tgtEl>
                                        <p:attrNameLst>
                                          <p:attrName>style.visibility</p:attrName>
                                        </p:attrNameLst>
                                      </p:cBhvr>
                                      <p:to>
                                        <p:strVal val="visible"/>
                                      </p:to>
                                    </p:set>
                                    <p:animEffect transition="in" filter="wipe(down)">
                                      <p:cBhvr>
                                        <p:cTn id="140" dur="500"/>
                                        <p:tgtEl>
                                          <p:spTgt spid="32"/>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2"/>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43"/>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4"/>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45"/>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46"/>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48"/>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47"/>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49"/>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50"/>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1"/>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2"/>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42" presetClass="path" presetSubtype="0" accel="50000" decel="50000" fill="hold" nodeType="clickEffect">
                                  <p:stCondLst>
                                    <p:cond delay="0"/>
                                  </p:stCondLst>
                                  <p:childTnLst>
                                    <p:animMotion origin="layout" path="M -2.5E-6 1.48148E-6 L 0.24193 0.1044 " pathEditMode="relative" rAng="0" ptsTypes="AA">
                                      <p:cBhvr>
                                        <p:cTn id="170" dur="2000" fill="hold"/>
                                        <p:tgtEl>
                                          <p:spTgt spid="41"/>
                                        </p:tgtEl>
                                        <p:attrNameLst>
                                          <p:attrName>ppt_x</p:attrName>
                                          <p:attrName>ppt_y</p:attrName>
                                        </p:attrNameLst>
                                      </p:cBhvr>
                                      <p:rCtr x="12096" y="5208"/>
                                    </p:animMotion>
                                  </p:childTnLst>
                                </p:cTn>
                              </p:par>
                            </p:childTnLst>
                          </p:cTn>
                        </p:par>
                      </p:childTnLst>
                    </p:cTn>
                  </p:par>
                  <p:par>
                    <p:cTn id="171" fill="hold">
                      <p:stCondLst>
                        <p:cond delay="indefinite"/>
                      </p:stCondLst>
                      <p:childTnLst>
                        <p:par>
                          <p:cTn id="172" fill="hold">
                            <p:stCondLst>
                              <p:cond delay="0"/>
                            </p:stCondLst>
                            <p:childTnLst>
                              <p:par>
                                <p:cTn id="173" presetID="42" presetClass="path" presetSubtype="0" accel="50000" decel="50000" fill="hold" nodeType="clickEffect">
                                  <p:stCondLst>
                                    <p:cond delay="0"/>
                                  </p:stCondLst>
                                  <p:childTnLst>
                                    <p:animMotion origin="layout" path="M -3.33333E-6 -2.59259E-6 L 0.23802 0.27547 " pathEditMode="relative" rAng="0" ptsTypes="AA">
                                      <p:cBhvr>
                                        <p:cTn id="174" dur="2000" fill="hold"/>
                                        <p:tgtEl>
                                          <p:spTgt spid="40"/>
                                        </p:tgtEl>
                                        <p:attrNameLst>
                                          <p:attrName>ppt_x</p:attrName>
                                          <p:attrName>ppt_y</p:attrName>
                                        </p:attrNameLst>
                                      </p:cBhvr>
                                      <p:rCtr x="11901" y="13773"/>
                                    </p:animMotion>
                                  </p:childTnLst>
                                </p:cTn>
                              </p:par>
                            </p:childTnLst>
                          </p:cTn>
                        </p:par>
                      </p:childTnLst>
                    </p:cTn>
                  </p:par>
                  <p:par>
                    <p:cTn id="175" fill="hold">
                      <p:stCondLst>
                        <p:cond delay="indefinite"/>
                      </p:stCondLst>
                      <p:childTnLst>
                        <p:par>
                          <p:cTn id="176" fill="hold">
                            <p:stCondLst>
                              <p:cond delay="0"/>
                            </p:stCondLst>
                            <p:childTnLst>
                              <p:par>
                                <p:cTn id="177" presetID="42" presetClass="path" presetSubtype="0" accel="50000" decel="50000" fill="hold" nodeType="clickEffect">
                                  <p:stCondLst>
                                    <p:cond delay="0"/>
                                  </p:stCondLst>
                                  <p:childTnLst>
                                    <p:animMotion origin="layout" path="M -2.08333E-7 1.11111E-6 L 0.23633 -0.04514 " pathEditMode="relative" rAng="0" ptsTypes="AA">
                                      <p:cBhvr>
                                        <p:cTn id="178" dur="2000" fill="hold"/>
                                        <p:tgtEl>
                                          <p:spTgt spid="39"/>
                                        </p:tgtEl>
                                        <p:attrNameLst>
                                          <p:attrName>ppt_x</p:attrName>
                                          <p:attrName>ppt_y</p:attrName>
                                        </p:attrNameLst>
                                      </p:cBhvr>
                                      <p:rCtr x="11810" y="-2269"/>
                                    </p:animMotion>
                                  </p:childTnLst>
                                </p:cTn>
                              </p:par>
                            </p:childTnLst>
                          </p:cTn>
                        </p:par>
                      </p:childTnLst>
                    </p:cTn>
                  </p:par>
                  <p:par>
                    <p:cTn id="179" fill="hold">
                      <p:stCondLst>
                        <p:cond delay="indefinite"/>
                      </p:stCondLst>
                      <p:childTnLst>
                        <p:par>
                          <p:cTn id="180" fill="hold">
                            <p:stCondLst>
                              <p:cond delay="0"/>
                            </p:stCondLst>
                            <p:childTnLst>
                              <p:par>
                                <p:cTn id="181" presetID="42" presetClass="path" presetSubtype="0" accel="50000" decel="50000" fill="hold" nodeType="clickEffect">
                                  <p:stCondLst>
                                    <p:cond delay="0"/>
                                  </p:stCondLst>
                                  <p:childTnLst>
                                    <p:animMotion origin="layout" path="M -1.04167E-6 -3.7037E-6 L 0.24024 -0.00949 " pathEditMode="relative" rAng="0" ptsTypes="AA">
                                      <p:cBhvr>
                                        <p:cTn id="182" dur="2000" fill="hold"/>
                                        <p:tgtEl>
                                          <p:spTgt spid="38"/>
                                        </p:tgtEl>
                                        <p:attrNameLst>
                                          <p:attrName>ppt_x</p:attrName>
                                          <p:attrName>ppt_y</p:attrName>
                                        </p:attrNameLst>
                                      </p:cBhvr>
                                      <p:rCtr x="12005" y="-486"/>
                                    </p:animMotion>
                                  </p:childTnLst>
                                </p:cTn>
                              </p:par>
                            </p:childTnLst>
                          </p:cTn>
                        </p:par>
                      </p:childTnLst>
                    </p:cTn>
                  </p:par>
                  <p:par>
                    <p:cTn id="183" fill="hold">
                      <p:stCondLst>
                        <p:cond delay="indefinite"/>
                      </p:stCondLst>
                      <p:childTnLst>
                        <p:par>
                          <p:cTn id="184" fill="hold">
                            <p:stCondLst>
                              <p:cond delay="0"/>
                            </p:stCondLst>
                            <p:childTnLst>
                              <p:par>
                                <p:cTn id="185" presetID="42" presetClass="path" presetSubtype="0" accel="50000" decel="50000" fill="hold" nodeType="clickEffect">
                                  <p:stCondLst>
                                    <p:cond delay="0"/>
                                  </p:stCondLst>
                                  <p:childTnLst>
                                    <p:animMotion origin="layout" path="M -4.16667E-7 3.33333E-6 L 0.24167 0.09444 " pathEditMode="relative" rAng="0" ptsTypes="AA">
                                      <p:cBhvr>
                                        <p:cTn id="186" dur="2000" fill="hold"/>
                                        <p:tgtEl>
                                          <p:spTgt spid="37"/>
                                        </p:tgtEl>
                                        <p:attrNameLst>
                                          <p:attrName>ppt_x</p:attrName>
                                          <p:attrName>ppt_y</p:attrName>
                                        </p:attrNameLst>
                                      </p:cBhvr>
                                      <p:rCtr x="12083" y="4722"/>
                                    </p:animMotion>
                                  </p:childTnLst>
                                </p:cTn>
                              </p:par>
                            </p:childTnLst>
                          </p:cTn>
                        </p:par>
                      </p:childTnLst>
                    </p:cTn>
                  </p:par>
                  <p:par>
                    <p:cTn id="187" fill="hold">
                      <p:stCondLst>
                        <p:cond delay="indefinite"/>
                      </p:stCondLst>
                      <p:childTnLst>
                        <p:par>
                          <p:cTn id="188" fill="hold">
                            <p:stCondLst>
                              <p:cond delay="0"/>
                            </p:stCondLst>
                            <p:childTnLst>
                              <p:par>
                                <p:cTn id="189" presetID="42" presetClass="path" presetSubtype="0" accel="50000" decel="50000" fill="hold" nodeType="clickEffect">
                                  <p:stCondLst>
                                    <p:cond delay="0"/>
                                  </p:stCondLst>
                                  <p:childTnLst>
                                    <p:animMotion origin="layout" path="M -2.29167E-6 4.81481E-6 L 0.24206 -0.00764 " pathEditMode="relative" rAng="0" ptsTypes="AA">
                                      <p:cBhvr>
                                        <p:cTn id="190" dur="2000" fill="hold"/>
                                        <p:tgtEl>
                                          <p:spTgt spid="35"/>
                                        </p:tgtEl>
                                        <p:attrNameLst>
                                          <p:attrName>ppt_x</p:attrName>
                                          <p:attrName>ppt_y</p:attrName>
                                        </p:attrNameLst>
                                      </p:cBhvr>
                                      <p:rCtr x="12096" y="-394"/>
                                    </p:animMotion>
                                  </p:childTnLst>
                                </p:cTn>
                              </p:par>
                            </p:childTnLst>
                          </p:cTn>
                        </p:par>
                      </p:childTnLst>
                    </p:cTn>
                  </p:par>
                  <p:par>
                    <p:cTn id="191" fill="hold">
                      <p:stCondLst>
                        <p:cond delay="indefinite"/>
                      </p:stCondLst>
                      <p:childTnLst>
                        <p:par>
                          <p:cTn id="192" fill="hold">
                            <p:stCondLst>
                              <p:cond delay="0"/>
                            </p:stCondLst>
                            <p:childTnLst>
                              <p:par>
                                <p:cTn id="193" presetID="42" presetClass="path" presetSubtype="0" accel="50000" decel="50000" fill="hold" nodeType="clickEffect">
                                  <p:stCondLst>
                                    <p:cond delay="0"/>
                                  </p:stCondLst>
                                  <p:childTnLst>
                                    <p:animMotion origin="layout" path="M -4.79167E-6 4.44444E-6 L 0.24428 -0.02917 " pathEditMode="relative" rAng="0" ptsTypes="AA">
                                      <p:cBhvr>
                                        <p:cTn id="194" dur="2000" fill="hold"/>
                                        <p:tgtEl>
                                          <p:spTgt spid="36"/>
                                        </p:tgtEl>
                                        <p:attrNameLst>
                                          <p:attrName>ppt_x</p:attrName>
                                          <p:attrName>ppt_y</p:attrName>
                                        </p:attrNameLst>
                                      </p:cBhvr>
                                      <p:rCtr x="12214" y="-1458"/>
                                    </p:animMotion>
                                  </p:childTnLst>
                                </p:cTn>
                              </p:par>
                              <p:par>
                                <p:cTn id="195" presetID="1" presetClass="entr" presetSubtype="0" fill="hold" nodeType="withEffect">
                                  <p:stCondLst>
                                    <p:cond delay="0"/>
                                  </p:stCondLst>
                                  <p:childTnLst>
                                    <p:set>
                                      <p:cBhvr>
                                        <p:cTn id="196"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p:bldP spid="54" grpId="0"/>
      <p:bldP spid="55" grpId="0"/>
      <p:bldP spid="56" grpId="0"/>
      <p:bldP spid="57" grpId="0"/>
      <p:bldP spid="58" grpId="0"/>
      <p:bldP spid="5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53479-A3A1-0E07-781C-9E6450EA313E}"/>
              </a:ext>
            </a:extLst>
          </p:cNvPr>
          <p:cNvSpPr>
            <a:spLocks noGrp="1"/>
          </p:cNvSpPr>
          <p:nvPr>
            <p:ph type="title"/>
          </p:nvPr>
        </p:nvSpPr>
        <p:spPr/>
        <p:txBody>
          <a:bodyPr>
            <a:normAutofit fontScale="90000"/>
          </a:bodyPr>
          <a:lstStyle/>
          <a:p>
            <a:r>
              <a:rPr lang="en-US" dirty="0"/>
              <a:t>RAG prep – parsing your data and storing as relationships</a:t>
            </a:r>
          </a:p>
        </p:txBody>
      </p:sp>
      <p:pic>
        <p:nvPicPr>
          <p:cNvPr id="4" name="rag-1.mp4">
            <a:hlinkClick r:id="" action="ppaction://media"/>
            <a:extLst>
              <a:ext uri="{FF2B5EF4-FFF2-40B4-BE49-F238E27FC236}">
                <a16:creationId xmlns:a16="http://schemas.microsoft.com/office/drawing/2014/main" id="{644671C4-84AE-4E8B-C018-E44E24A4557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55865" y="877969"/>
            <a:ext cx="9849300" cy="5540760"/>
          </a:xfrm>
        </p:spPr>
      </p:pic>
      <p:pic>
        <p:nvPicPr>
          <p:cNvPr id="7" name="Graphic 6" descr="Document with solid fill">
            <a:extLst>
              <a:ext uri="{FF2B5EF4-FFF2-40B4-BE49-F238E27FC236}">
                <a16:creationId xmlns:a16="http://schemas.microsoft.com/office/drawing/2014/main" id="{F9D28977-7E69-A154-4FD6-E1F8951071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20650" y="713521"/>
            <a:ext cx="914400" cy="914400"/>
          </a:xfrm>
          <a:prstGeom prst="rect">
            <a:avLst/>
          </a:prstGeom>
        </p:spPr>
      </p:pic>
      <p:pic>
        <p:nvPicPr>
          <p:cNvPr id="9" name="Graphic 8" descr="Contract with solid fill">
            <a:extLst>
              <a:ext uri="{FF2B5EF4-FFF2-40B4-BE49-F238E27FC236}">
                <a16:creationId xmlns:a16="http://schemas.microsoft.com/office/drawing/2014/main" id="{291FD567-7858-8ECF-6B7C-BED99A64C7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05165" y="1389871"/>
            <a:ext cx="914400" cy="914400"/>
          </a:xfrm>
          <a:prstGeom prst="rect">
            <a:avLst/>
          </a:prstGeom>
        </p:spPr>
      </p:pic>
      <p:pic>
        <p:nvPicPr>
          <p:cNvPr id="13" name="Graphic 12" descr="Checklist with solid fill">
            <a:extLst>
              <a:ext uri="{FF2B5EF4-FFF2-40B4-BE49-F238E27FC236}">
                <a16:creationId xmlns:a16="http://schemas.microsoft.com/office/drawing/2014/main" id="{53141A3A-4F3A-5158-0392-ACDF503678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2151" y="1901773"/>
            <a:ext cx="914400" cy="914400"/>
          </a:xfrm>
          <a:prstGeom prst="rect">
            <a:avLst/>
          </a:prstGeom>
        </p:spPr>
      </p:pic>
      <p:cxnSp>
        <p:nvCxnSpPr>
          <p:cNvPr id="19" name="Straight Arrow Connector 18">
            <a:extLst>
              <a:ext uri="{FF2B5EF4-FFF2-40B4-BE49-F238E27FC236}">
                <a16:creationId xmlns:a16="http://schemas.microsoft.com/office/drawing/2014/main" id="{C83C7CD5-82EF-0981-6826-883A0088C48E}"/>
              </a:ext>
            </a:extLst>
          </p:cNvPr>
          <p:cNvCxnSpPr>
            <a:cxnSpLocks/>
          </p:cNvCxnSpPr>
          <p:nvPr/>
        </p:nvCxnSpPr>
        <p:spPr>
          <a:xfrm flipH="1">
            <a:off x="4625788" y="1901773"/>
            <a:ext cx="286871" cy="78763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80A83AD7-992F-6E94-4818-B34135DC71B3}"/>
              </a:ext>
            </a:extLst>
          </p:cNvPr>
          <p:cNvSpPr/>
          <p:nvPr/>
        </p:nvSpPr>
        <p:spPr>
          <a:xfrm>
            <a:off x="2868706" y="1371970"/>
            <a:ext cx="955473" cy="51190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Elbow Connector 24">
            <a:extLst>
              <a:ext uri="{FF2B5EF4-FFF2-40B4-BE49-F238E27FC236}">
                <a16:creationId xmlns:a16="http://schemas.microsoft.com/office/drawing/2014/main" id="{00F57DFA-9079-8730-1229-146F3B01BB59}"/>
              </a:ext>
            </a:extLst>
          </p:cNvPr>
          <p:cNvCxnSpPr/>
          <p:nvPr/>
        </p:nvCxnSpPr>
        <p:spPr>
          <a:xfrm flipV="1">
            <a:off x="2061882" y="1170721"/>
            <a:ext cx="4823012" cy="201249"/>
          </a:xfrm>
          <a:prstGeom prst="bentConnector3">
            <a:avLst>
              <a:gd name="adj1" fmla="val 929"/>
            </a:avLst>
          </a:prstGeom>
          <a:ln w="539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9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B595A-78FB-36CD-C0A6-4B73E133D5C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D64E648-8425-9C8A-5EB1-04E7A5A11AAA}"/>
              </a:ext>
            </a:extLst>
          </p:cNvPr>
          <p:cNvPicPr>
            <a:picLocks noChangeAspect="1"/>
          </p:cNvPicPr>
          <p:nvPr/>
        </p:nvPicPr>
        <p:blipFill>
          <a:blip r:embed="rId2"/>
          <a:stretch>
            <a:fillRect/>
          </a:stretch>
        </p:blipFill>
        <p:spPr>
          <a:xfrm>
            <a:off x="0" y="127240"/>
            <a:ext cx="12192000" cy="6352221"/>
          </a:xfrm>
          <a:prstGeom prst="rect">
            <a:avLst/>
          </a:prstGeom>
        </p:spPr>
      </p:pic>
      <p:sp>
        <p:nvSpPr>
          <p:cNvPr id="4" name="Title 3">
            <a:extLst>
              <a:ext uri="{FF2B5EF4-FFF2-40B4-BE49-F238E27FC236}">
                <a16:creationId xmlns:a16="http://schemas.microsoft.com/office/drawing/2014/main" id="{AF1C8E79-98ED-8174-AFD6-675BCF4289D1}"/>
              </a:ext>
            </a:extLst>
          </p:cNvPr>
          <p:cNvSpPr>
            <a:spLocks noGrp="1"/>
          </p:cNvSpPr>
          <p:nvPr>
            <p:ph type="title"/>
          </p:nvPr>
        </p:nvSpPr>
        <p:spPr>
          <a:xfrm>
            <a:off x="-220718" y="9995"/>
            <a:ext cx="3034897" cy="1264813"/>
          </a:xfrm>
        </p:spPr>
        <p:txBody>
          <a:bodyPr vert="horz" lIns="91440" tIns="45720" rIns="91440" bIns="45720" rtlCol="0" anchor="b">
            <a:normAutofit/>
          </a:bodyPr>
          <a:lstStyle/>
          <a:p>
            <a:pPr algn="r"/>
            <a:r>
              <a:rPr lang="en-US" sz="3500" dirty="0">
                <a:solidFill>
                  <a:srgbClr val="FFFFFF"/>
                </a:solidFill>
                <a:latin typeface="+mj-lt"/>
              </a:rPr>
              <a:t>About me</a:t>
            </a:r>
            <a:br>
              <a:rPr lang="en-US" sz="3500" dirty="0">
                <a:solidFill>
                  <a:srgbClr val="FFFFFF"/>
                </a:solidFill>
                <a:latin typeface="+mj-lt"/>
              </a:rPr>
            </a:br>
            <a:r>
              <a:rPr lang="en-US" sz="3500" dirty="0">
                <a:solidFill>
                  <a:srgbClr val="FFFFFF"/>
                </a:solidFill>
                <a:latin typeface="+mj-lt"/>
              </a:rPr>
              <a:t>	</a:t>
            </a:r>
          </a:p>
        </p:txBody>
      </p:sp>
      <p:sp>
        <p:nvSpPr>
          <p:cNvPr id="5" name="Content Placeholder 4">
            <a:extLst>
              <a:ext uri="{FF2B5EF4-FFF2-40B4-BE49-F238E27FC236}">
                <a16:creationId xmlns:a16="http://schemas.microsoft.com/office/drawing/2014/main" id="{D6510CD7-0F27-2BC3-36BB-66ECE0B271BF}"/>
              </a:ext>
            </a:extLst>
          </p:cNvPr>
          <p:cNvSpPr>
            <a:spLocks noGrp="1"/>
          </p:cNvSpPr>
          <p:nvPr>
            <p:ph idx="1"/>
          </p:nvPr>
        </p:nvSpPr>
        <p:spPr>
          <a:xfrm>
            <a:off x="7806607" y="238708"/>
            <a:ext cx="3314931" cy="1861870"/>
          </a:xfrm>
        </p:spPr>
        <p:txBody>
          <a:bodyPr vert="horz" lIns="91440" tIns="45720" rIns="91440" bIns="45720" rtlCol="0" anchor="ctr">
            <a:normAutofit/>
          </a:bodyPr>
          <a:lstStyle/>
          <a:p>
            <a:r>
              <a:rPr lang="en-US" sz="1600" dirty="0">
                <a:latin typeface="Futura Medium" panose="020B0602020204020303" pitchFamily="34" charset="-79"/>
                <a:cs typeface="Futura Medium" panose="020B0602020204020303" pitchFamily="34" charset="-79"/>
              </a:rPr>
              <a:t>Founder, Tech Skills Transformations LLC</a:t>
            </a:r>
          </a:p>
          <a:p>
            <a:r>
              <a:rPr lang="en-US" sz="1600" dirty="0">
                <a:latin typeface="Futura Medium" panose="020B0602020204020303" pitchFamily="34" charset="-79"/>
                <a:cs typeface="Futura Medium" panose="020B0602020204020303" pitchFamily="34" charset="-79"/>
                <a:hlinkClick r:id="" action="ppaction://noaction"/>
              </a:rPr>
              <a:t>https://getskillsnow.com</a:t>
            </a:r>
          </a:p>
          <a:p>
            <a:r>
              <a:rPr lang="en-US" sz="1600" dirty="0">
                <a:latin typeface="Futura Medium" panose="020B0602020204020303" pitchFamily="34" charset="-79"/>
                <a:cs typeface="Futura Medium" panose="020B0602020204020303" pitchFamily="34" charset="-79"/>
                <a:hlinkClick r:id="rId3"/>
              </a:rPr>
              <a:t>info@getskillsnow.com</a:t>
            </a:r>
            <a:br>
              <a:rPr lang="en-US" sz="1400" dirty="0"/>
            </a:br>
            <a:endParaRPr lang="en-US" sz="1400" dirty="0"/>
          </a:p>
          <a:p>
            <a:endParaRPr lang="en-US" sz="1400" dirty="0"/>
          </a:p>
        </p:txBody>
      </p:sp>
      <p:pic>
        <p:nvPicPr>
          <p:cNvPr id="8" name="Picture 7">
            <a:extLst>
              <a:ext uri="{FF2B5EF4-FFF2-40B4-BE49-F238E27FC236}">
                <a16:creationId xmlns:a16="http://schemas.microsoft.com/office/drawing/2014/main" id="{194D54D8-822E-0C57-B74B-5675B465258A}"/>
              </a:ext>
            </a:extLst>
          </p:cNvPr>
          <p:cNvPicPr>
            <a:picLocks noChangeAspect="1"/>
          </p:cNvPicPr>
          <p:nvPr/>
        </p:nvPicPr>
        <p:blipFill>
          <a:blip r:embed="rId4"/>
          <a:stretch>
            <a:fillRect/>
          </a:stretch>
        </p:blipFill>
        <p:spPr>
          <a:xfrm>
            <a:off x="4412060" y="3934684"/>
            <a:ext cx="1278206" cy="1605951"/>
          </a:xfrm>
          <a:prstGeom prst="rect">
            <a:avLst/>
          </a:prstGeom>
        </p:spPr>
      </p:pic>
      <p:pic>
        <p:nvPicPr>
          <p:cNvPr id="9" name="Picture 8">
            <a:extLst>
              <a:ext uri="{FF2B5EF4-FFF2-40B4-BE49-F238E27FC236}">
                <a16:creationId xmlns:a16="http://schemas.microsoft.com/office/drawing/2014/main" id="{54D73E8F-1A63-64BF-3010-1C3F170E71DC}"/>
              </a:ext>
            </a:extLst>
          </p:cNvPr>
          <p:cNvPicPr>
            <a:picLocks noChangeAspect="1"/>
          </p:cNvPicPr>
          <p:nvPr/>
        </p:nvPicPr>
        <p:blipFill>
          <a:blip r:embed="rId5"/>
          <a:stretch>
            <a:fillRect/>
          </a:stretch>
        </p:blipFill>
        <p:spPr>
          <a:xfrm>
            <a:off x="5861342" y="4914520"/>
            <a:ext cx="1201008" cy="1555404"/>
          </a:xfrm>
          <a:prstGeom prst="rect">
            <a:avLst/>
          </a:prstGeom>
        </p:spPr>
      </p:pic>
      <p:pic>
        <p:nvPicPr>
          <p:cNvPr id="14" name="Picture 2" descr="Learning GitHub Actions: Automation and Integration of CI/CD with GitHub">
            <a:extLst>
              <a:ext uri="{FF2B5EF4-FFF2-40B4-BE49-F238E27FC236}">
                <a16:creationId xmlns:a16="http://schemas.microsoft.com/office/drawing/2014/main" id="{A3AF8EA2-164C-3EC0-A5A1-92861633CF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1086" y="1470997"/>
            <a:ext cx="1142134" cy="14999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earning GitHub Copilot: Multiplying Your Coding Productivity Using AI">
            <a:extLst>
              <a:ext uri="{FF2B5EF4-FFF2-40B4-BE49-F238E27FC236}">
                <a16:creationId xmlns:a16="http://schemas.microsoft.com/office/drawing/2014/main" id="{F66E18C2-382D-2A81-7B9D-BE7F1C42EF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5291" y="2040327"/>
            <a:ext cx="1211745" cy="159132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4">
            <a:extLst>
              <a:ext uri="{FF2B5EF4-FFF2-40B4-BE49-F238E27FC236}">
                <a16:creationId xmlns:a16="http://schemas.microsoft.com/office/drawing/2014/main" id="{9F4A36A1-8C72-6154-F2F9-C6871B97E5FA}"/>
              </a:ext>
            </a:extLst>
          </p:cNvPr>
          <p:cNvSpPr txBox="1">
            <a:spLocks/>
          </p:cNvSpPr>
          <p:nvPr/>
        </p:nvSpPr>
        <p:spPr>
          <a:xfrm>
            <a:off x="378805" y="4045644"/>
            <a:ext cx="3286712" cy="224421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itchFamily="2" charset="77"/>
              <a:buChar char="q"/>
            </a:pPr>
            <a:r>
              <a:rPr lang="en-US" sz="1900" b="1" dirty="0">
                <a:solidFill>
                  <a:schemeClr val="bg1"/>
                </a:solidFill>
                <a:latin typeface="Aptos" panose="020B0004020202020204" pitchFamily="34" charset="0"/>
              </a:rPr>
              <a:t>LinkedIn: </a:t>
            </a:r>
            <a:r>
              <a:rPr lang="en-US" sz="1900" b="1" dirty="0" err="1">
                <a:solidFill>
                  <a:schemeClr val="bg1"/>
                </a:solidFill>
                <a:latin typeface="Aptos" panose="020B0004020202020204" pitchFamily="34" charset="0"/>
              </a:rPr>
              <a:t>brentlaster</a:t>
            </a:r>
            <a:endParaRPr lang="en-US" sz="1900" b="1" dirty="0">
              <a:solidFill>
                <a:schemeClr val="bg1"/>
              </a:solidFill>
              <a:latin typeface="Aptos" panose="020B0004020202020204" pitchFamily="34" charset="0"/>
            </a:endParaRPr>
          </a:p>
          <a:p>
            <a:pPr fontAlgn="auto">
              <a:spcAft>
                <a:spcPts val="0"/>
              </a:spcAft>
              <a:buFont typeface="Wingdings" pitchFamily="2" charset="77"/>
              <a:buChar char="q"/>
            </a:pPr>
            <a:r>
              <a:rPr lang="en-US" sz="1900" b="1" dirty="0">
                <a:solidFill>
                  <a:schemeClr val="bg1"/>
                </a:solidFill>
                <a:latin typeface="Aptos" panose="020B0004020202020204" pitchFamily="34" charset="0"/>
              </a:rPr>
              <a:t>X: @</a:t>
            </a:r>
            <a:r>
              <a:rPr lang="en-US" sz="1900" b="1" dirty="0" err="1">
                <a:solidFill>
                  <a:schemeClr val="bg1"/>
                </a:solidFill>
                <a:latin typeface="Aptos" panose="020B0004020202020204" pitchFamily="34" charset="0"/>
              </a:rPr>
              <a:t>BrentCLaster</a:t>
            </a:r>
            <a:endParaRPr lang="en-US" sz="1900" b="1" dirty="0">
              <a:solidFill>
                <a:schemeClr val="bg1"/>
              </a:solidFill>
              <a:latin typeface="Aptos" panose="020B0004020202020204" pitchFamily="34" charset="0"/>
            </a:endParaRPr>
          </a:p>
          <a:p>
            <a:pPr fontAlgn="auto">
              <a:spcAft>
                <a:spcPts val="0"/>
              </a:spcAft>
              <a:buFont typeface="Wingdings" pitchFamily="2" charset="77"/>
              <a:buChar char="q"/>
            </a:pPr>
            <a:r>
              <a:rPr lang="en-US" sz="1900" b="1" dirty="0">
                <a:solidFill>
                  <a:schemeClr val="bg1"/>
                </a:solidFill>
                <a:latin typeface="Aptos" panose="020B0004020202020204" pitchFamily="34" charset="0"/>
              </a:rPr>
              <a:t>Bluesky: </a:t>
            </a:r>
            <a:r>
              <a:rPr lang="en-US" sz="1900" b="1" dirty="0" err="1">
                <a:solidFill>
                  <a:schemeClr val="bg1"/>
                </a:solidFill>
                <a:latin typeface="Aptos" panose="020B0004020202020204" pitchFamily="34" charset="0"/>
              </a:rPr>
              <a:t>brentclaster.bsky.social</a:t>
            </a:r>
            <a:endParaRPr lang="en-US" sz="1900" b="1" dirty="0">
              <a:solidFill>
                <a:schemeClr val="bg1"/>
              </a:solidFill>
              <a:latin typeface="Aptos" panose="020B0004020202020204" pitchFamily="34" charset="0"/>
            </a:endParaRPr>
          </a:p>
          <a:p>
            <a:pPr fontAlgn="auto">
              <a:spcAft>
                <a:spcPts val="0"/>
              </a:spcAft>
              <a:buFont typeface="Wingdings" pitchFamily="2" charset="77"/>
              <a:buChar char="q"/>
            </a:pPr>
            <a:r>
              <a:rPr lang="en-US" sz="1900" b="1" dirty="0">
                <a:solidFill>
                  <a:schemeClr val="bg1"/>
                </a:solidFill>
                <a:latin typeface="Aptos" panose="020B0004020202020204" pitchFamily="34" charset="0"/>
              </a:rPr>
              <a:t>GitHub: </a:t>
            </a:r>
            <a:r>
              <a:rPr lang="en-US" sz="1900" b="1" dirty="0" err="1">
                <a:solidFill>
                  <a:schemeClr val="bg1"/>
                </a:solidFill>
                <a:latin typeface="Aptos" panose="020B0004020202020204" pitchFamily="34" charset="0"/>
              </a:rPr>
              <a:t>brentlaster</a:t>
            </a:r>
            <a:endParaRPr lang="en-US" sz="1900" b="1" dirty="0">
              <a:solidFill>
                <a:schemeClr val="bg1"/>
              </a:solidFill>
              <a:latin typeface="Aptos" panose="020B0004020202020204" pitchFamily="34" charset="0"/>
            </a:endParaRPr>
          </a:p>
          <a:p>
            <a:pPr fontAlgn="auto">
              <a:spcAft>
                <a:spcPts val="0"/>
              </a:spcAft>
            </a:pPr>
            <a:endParaRPr lang="en-US" sz="1400" dirty="0"/>
          </a:p>
        </p:txBody>
      </p:sp>
      <p:pic>
        <p:nvPicPr>
          <p:cNvPr id="15" name="Picture 14">
            <a:extLst>
              <a:ext uri="{FF2B5EF4-FFF2-40B4-BE49-F238E27FC236}">
                <a16:creationId xmlns:a16="http://schemas.microsoft.com/office/drawing/2014/main" id="{B1D7AB8B-83FC-8E53-3B03-78D99B8604A6}"/>
              </a:ext>
            </a:extLst>
          </p:cNvPr>
          <p:cNvPicPr>
            <a:picLocks noChangeAspect="1"/>
          </p:cNvPicPr>
          <p:nvPr/>
        </p:nvPicPr>
        <p:blipFill>
          <a:blip r:embed="rId8"/>
          <a:stretch>
            <a:fillRect/>
          </a:stretch>
        </p:blipFill>
        <p:spPr>
          <a:xfrm>
            <a:off x="7644798" y="1734524"/>
            <a:ext cx="4297363" cy="3489903"/>
          </a:xfrm>
          <a:prstGeom prst="rect">
            <a:avLst/>
          </a:prstGeom>
        </p:spPr>
      </p:pic>
      <p:pic>
        <p:nvPicPr>
          <p:cNvPr id="1028" name="Picture 4" descr="profile image">
            <a:extLst>
              <a:ext uri="{FF2B5EF4-FFF2-40B4-BE49-F238E27FC236}">
                <a16:creationId xmlns:a16="http://schemas.microsoft.com/office/drawing/2014/main" id="{938A2ED0-8DA9-27A5-8E2D-BC2D9C4A1B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108" y="927115"/>
            <a:ext cx="2475405" cy="24754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49E5341-0291-957E-09FF-DA8D5DA88D56}"/>
              </a:ext>
            </a:extLst>
          </p:cNvPr>
          <p:cNvPicPr>
            <a:picLocks noChangeAspect="1"/>
          </p:cNvPicPr>
          <p:nvPr/>
        </p:nvPicPr>
        <p:blipFill>
          <a:blip r:embed="rId10"/>
          <a:stretch>
            <a:fillRect/>
          </a:stretch>
        </p:blipFill>
        <p:spPr>
          <a:xfrm>
            <a:off x="5891086" y="3080123"/>
            <a:ext cx="1142134" cy="1709123"/>
          </a:xfrm>
          <a:prstGeom prst="rect">
            <a:avLst/>
          </a:prstGeom>
        </p:spPr>
      </p:pic>
      <p:sp>
        <p:nvSpPr>
          <p:cNvPr id="21" name="TextBox 20">
            <a:extLst>
              <a:ext uri="{FF2B5EF4-FFF2-40B4-BE49-F238E27FC236}">
                <a16:creationId xmlns:a16="http://schemas.microsoft.com/office/drawing/2014/main" id="{F2F932C1-1365-4788-3A8B-DFA9E4DF5951}"/>
              </a:ext>
            </a:extLst>
          </p:cNvPr>
          <p:cNvSpPr txBox="1"/>
          <p:nvPr/>
        </p:nvSpPr>
        <p:spPr>
          <a:xfrm>
            <a:off x="4072829" y="236746"/>
            <a:ext cx="4074943" cy="1754326"/>
          </a:xfrm>
          <a:prstGeom prst="rect">
            <a:avLst/>
          </a:prstGeom>
          <a:noFill/>
        </p:spPr>
        <p:txBody>
          <a:bodyPr wrap="square">
            <a:spAutoFit/>
          </a:bodyPr>
          <a:lstStyle/>
          <a:p>
            <a:r>
              <a:rPr lang="en-US" sz="1600" dirty="0">
                <a:latin typeface="Futura Medium" panose="020B0602020204020303" pitchFamily="34" charset="-79"/>
                <a:cs typeface="Futura Medium" panose="020B0602020204020303" pitchFamily="34" charset="-79"/>
              </a:rPr>
              <a:t>Long career in corporate:</a:t>
            </a:r>
          </a:p>
          <a:p>
            <a:endParaRPr lang="en-US" sz="1600" dirty="0">
              <a:latin typeface="Futura Medium" panose="020B0602020204020303" pitchFamily="34" charset="-79"/>
              <a:cs typeface="Futura Medium" panose="020B0602020204020303" pitchFamily="34" charset="-79"/>
            </a:endParaRPr>
          </a:p>
          <a:p>
            <a:pPr marL="285750" indent="-285750">
              <a:buFont typeface="Arial" panose="020B0604020202020204" pitchFamily="34" charset="0"/>
              <a:buChar char="•"/>
            </a:pPr>
            <a:r>
              <a:rPr lang="en-US" sz="1600" i="1" dirty="0">
                <a:latin typeface="Futura Medium" panose="020B0602020204020303" pitchFamily="34" charset="-79"/>
                <a:cs typeface="Futura Medium" panose="020B0602020204020303" pitchFamily="34" charset="-79"/>
              </a:rPr>
              <a:t>Principal Dev</a:t>
            </a:r>
          </a:p>
          <a:p>
            <a:pPr marL="285750" indent="-285750">
              <a:buFont typeface="Arial" panose="020B0604020202020204" pitchFamily="34" charset="0"/>
              <a:buChar char="•"/>
            </a:pPr>
            <a:r>
              <a:rPr lang="en-US" sz="1600" i="1" dirty="0">
                <a:latin typeface="Futura Medium" panose="020B0602020204020303" pitchFamily="34" charset="-79"/>
                <a:cs typeface="Futura Medium" panose="020B0602020204020303" pitchFamily="34" charset="-79"/>
              </a:rPr>
              <a:t>Manager/Senior Manager</a:t>
            </a:r>
          </a:p>
          <a:p>
            <a:pPr marL="285750" indent="-285750">
              <a:buFont typeface="Arial" panose="020B0604020202020204" pitchFamily="34" charset="0"/>
              <a:buChar char="•"/>
            </a:pPr>
            <a:r>
              <a:rPr lang="en-US" sz="1600" i="1" dirty="0">
                <a:latin typeface="Futura Medium" panose="020B0602020204020303" pitchFamily="34" charset="-79"/>
                <a:cs typeface="Futura Medium" panose="020B0602020204020303" pitchFamily="34" charset="-79"/>
              </a:rPr>
              <a:t>Director</a:t>
            </a:r>
          </a:p>
          <a:p>
            <a:endParaRPr lang="en-US" sz="1400" dirty="0"/>
          </a:p>
          <a:p>
            <a:endParaRPr lang="en-US" dirty="0"/>
          </a:p>
        </p:txBody>
      </p:sp>
      <p:pic>
        <p:nvPicPr>
          <p:cNvPr id="7" name="Picture 6">
            <a:extLst>
              <a:ext uri="{FF2B5EF4-FFF2-40B4-BE49-F238E27FC236}">
                <a16:creationId xmlns:a16="http://schemas.microsoft.com/office/drawing/2014/main" id="{F38D4627-8D0D-2EE3-DECD-28C082557C06}"/>
              </a:ext>
            </a:extLst>
          </p:cNvPr>
          <p:cNvPicPr>
            <a:picLocks noChangeAspect="1"/>
          </p:cNvPicPr>
          <p:nvPr/>
        </p:nvPicPr>
        <p:blipFill>
          <a:blip r:embed="rId11">
            <a:clrChange>
              <a:clrFrom>
                <a:srgbClr val="171717"/>
              </a:clrFrom>
              <a:clrTo>
                <a:srgbClr val="171717">
                  <a:alpha val="0"/>
                </a:srgbClr>
              </a:clrTo>
            </a:clrChange>
          </a:blip>
          <a:stretch>
            <a:fillRect/>
          </a:stretch>
        </p:blipFill>
        <p:spPr>
          <a:xfrm>
            <a:off x="7754731" y="5273510"/>
            <a:ext cx="3959435" cy="608258"/>
          </a:xfrm>
          <a:prstGeom prst="rect">
            <a:avLst/>
          </a:prstGeom>
        </p:spPr>
      </p:pic>
      <p:pic>
        <p:nvPicPr>
          <p:cNvPr id="11" name="Picture 10">
            <a:extLst>
              <a:ext uri="{FF2B5EF4-FFF2-40B4-BE49-F238E27FC236}">
                <a16:creationId xmlns:a16="http://schemas.microsoft.com/office/drawing/2014/main" id="{5E889065-7A82-C736-9E01-630D9E00F21A}"/>
              </a:ext>
            </a:extLst>
          </p:cNvPr>
          <p:cNvPicPr>
            <a:picLocks noChangeAspect="1"/>
          </p:cNvPicPr>
          <p:nvPr/>
        </p:nvPicPr>
        <p:blipFill>
          <a:blip r:embed="rId12"/>
          <a:stretch>
            <a:fillRect/>
          </a:stretch>
        </p:blipFill>
        <p:spPr>
          <a:xfrm>
            <a:off x="2447550" y="2561056"/>
            <a:ext cx="1484588" cy="1484588"/>
          </a:xfrm>
          <a:prstGeom prst="rect">
            <a:avLst/>
          </a:prstGeom>
        </p:spPr>
      </p:pic>
      <p:pic>
        <p:nvPicPr>
          <p:cNvPr id="1026" name="Picture 2" descr="Devices and Solutions at CES ...">
            <a:extLst>
              <a:ext uri="{FF2B5EF4-FFF2-40B4-BE49-F238E27FC236}">
                <a16:creationId xmlns:a16="http://schemas.microsoft.com/office/drawing/2014/main" id="{83163FFA-5EAE-6110-1CBA-F5AE80A6E1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4736" y="5832901"/>
            <a:ext cx="1103826" cy="551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andwidth Announces Integration with ...">
            <a:extLst>
              <a:ext uri="{FF2B5EF4-FFF2-40B4-BE49-F238E27FC236}">
                <a16:creationId xmlns:a16="http://schemas.microsoft.com/office/drawing/2014/main" id="{3550BE15-6BE4-3B18-FBEF-FC5C366381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7367" y="5918011"/>
            <a:ext cx="1815828" cy="381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E9C2264-01D0-F542-B68A-2921CA6C4427}"/>
              </a:ext>
            </a:extLst>
          </p:cNvPr>
          <p:cNvPicPr>
            <a:picLocks noChangeAspect="1"/>
          </p:cNvPicPr>
          <p:nvPr/>
        </p:nvPicPr>
        <p:blipFill>
          <a:blip r:embed="rId15"/>
          <a:stretch>
            <a:fillRect/>
          </a:stretch>
        </p:blipFill>
        <p:spPr>
          <a:xfrm>
            <a:off x="10444073" y="165991"/>
            <a:ext cx="1678547" cy="1678547"/>
          </a:xfrm>
          <a:prstGeom prst="rect">
            <a:avLst/>
          </a:prstGeom>
        </p:spPr>
      </p:pic>
    </p:spTree>
    <p:extLst>
      <p:ext uri="{BB962C8B-B14F-4D97-AF65-F5344CB8AC3E}">
        <p14:creationId xmlns:p14="http://schemas.microsoft.com/office/powerpoint/2010/main" val="38736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wipe(up)">
                                      <p:cBhvr>
                                        <p:cTn id="7" dur="500"/>
                                        <p:tgtEl>
                                          <p:spTgt spid="21">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animEffect transition="in" filter="wipe(up)">
                                      <p:cBhvr>
                                        <p:cTn id="11" dur="500"/>
                                        <p:tgtEl>
                                          <p:spTgt spid="21">
                                            <p:txEl>
                                              <p:pRg st="2" end="2"/>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animEffect transition="in" filter="wipe(up)">
                                      <p:cBhvr>
                                        <p:cTn id="15" dur="500"/>
                                        <p:tgtEl>
                                          <p:spTgt spid="21">
                                            <p:txEl>
                                              <p:pRg st="3" end="3"/>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animEffect transition="in" filter="wipe(up)">
                                      <p:cBhvr>
                                        <p:cTn id="19" dur="500"/>
                                        <p:tgtEl>
                                          <p:spTgt spid="2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wipe(left)">
                                      <p:cBhvr>
                                        <p:cTn id="24" dur="500"/>
                                        <p:tgtEl>
                                          <p:spTgt spid="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wipe(left)">
                                      <p:cBhvr>
                                        <p:cTn id="29" dur="500"/>
                                        <p:tgtEl>
                                          <p:spTgt spid="5">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wipe(left)">
                                      <p:cBhvr>
                                        <p:cTn id="34" dur="500"/>
                                        <p:tgtEl>
                                          <p:spTgt spid="5">
                                            <p:txEl>
                                              <p:pRg st="2" end="2"/>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7" presetClass="entr" presetSubtype="1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1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Prompts also b</a:t>
            </a:r>
            <a:r>
              <a:rPr dirty="0"/>
              <a:t>ecomes Vectors</a:t>
            </a:r>
            <a:r>
              <a:rPr lang="en-US" dirty="0"/>
              <a:t> </a:t>
            </a:r>
            <a:endParaRPr dirty="0"/>
          </a:p>
        </p:txBody>
      </p:sp>
      <p:sp>
        <p:nvSpPr>
          <p:cNvPr id="3" name="Content Placeholder 2"/>
          <p:cNvSpPr>
            <a:spLocks noGrp="1"/>
          </p:cNvSpPr>
          <p:nvPr>
            <p:ph idx="1"/>
          </p:nvPr>
        </p:nvSpPr>
        <p:spPr/>
        <p:txBody>
          <a:bodyPr>
            <a:normAutofit fontScale="70000" lnSpcReduction="20000"/>
          </a:bodyPr>
          <a:lstStyle/>
          <a:p>
            <a:endParaRPr dirty="0"/>
          </a:p>
          <a:p>
            <a:pPr>
              <a:spcAft>
                <a:spcPts val="1000"/>
              </a:spcAft>
            </a:pPr>
            <a:r>
              <a:rPr dirty="0"/>
              <a:t>Input: 'How do I reset my password?'</a:t>
            </a:r>
          </a:p>
          <a:p>
            <a:pPr>
              <a:spcAft>
                <a:spcPts val="1000"/>
              </a:spcAft>
            </a:pPr>
            <a:r>
              <a:rPr dirty="0"/>
              <a:t>↓</a:t>
            </a:r>
          </a:p>
          <a:p>
            <a:pPr>
              <a:spcAft>
                <a:spcPts val="1000"/>
              </a:spcAft>
            </a:pPr>
            <a:r>
              <a:rPr dirty="0"/>
              <a:t>Model: Sentence Transformer (all-MiniLM-L6-v2)</a:t>
            </a:r>
          </a:p>
          <a:p>
            <a:pPr>
              <a:spcAft>
                <a:spcPts val="1000"/>
              </a:spcAft>
            </a:pPr>
            <a:r>
              <a:rPr dirty="0"/>
              <a:t>↓</a:t>
            </a:r>
          </a:p>
          <a:p>
            <a:pPr>
              <a:spcAft>
                <a:spcPts val="1000"/>
              </a:spcAft>
            </a:pPr>
            <a:r>
              <a:rPr dirty="0"/>
              <a:t>Output: [0.12, -0.34, 0.56, ...] (384-dim vector)</a:t>
            </a:r>
          </a:p>
          <a:p>
            <a:pPr>
              <a:spcAft>
                <a:spcPts val="1000"/>
              </a:spcAft>
            </a:pPr>
            <a:endParaRPr dirty="0"/>
          </a:p>
          <a:p>
            <a:pPr>
              <a:spcAft>
                <a:spcPts val="1000"/>
              </a:spcAft>
            </a:pPr>
            <a:r>
              <a:rPr dirty="0"/>
              <a:t>The Model:</a:t>
            </a:r>
          </a:p>
          <a:p>
            <a:pPr lvl="1">
              <a:spcAft>
                <a:spcPts val="1000"/>
              </a:spcAft>
            </a:pPr>
            <a:r>
              <a:rPr dirty="0"/>
              <a:t>Fast and efficient</a:t>
            </a:r>
          </a:p>
          <a:p>
            <a:pPr lvl="1">
              <a:spcAft>
                <a:spcPts val="1000"/>
              </a:spcAft>
            </a:pPr>
            <a:r>
              <a:rPr dirty="0"/>
              <a:t>Trained on millions of sentence pairs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95A51-ECC1-302F-59EF-C5E50B8A55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61F3AF-A202-5EA6-813F-6FD082EFD2F4}"/>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1" y="0"/>
            <a:ext cx="12191999" cy="6459181"/>
          </a:xfrm>
          <a:prstGeom prst="rect">
            <a:avLst/>
          </a:prstGeom>
          <a:solidFill>
            <a:schemeClr val="accent5">
              <a:lumMod val="20000"/>
              <a:lumOff val="80000"/>
            </a:schemeClr>
          </a:solidFill>
        </p:spPr>
      </p:pic>
      <p:sp>
        <p:nvSpPr>
          <p:cNvPr id="2" name="Title 1">
            <a:extLst>
              <a:ext uri="{FF2B5EF4-FFF2-40B4-BE49-F238E27FC236}">
                <a16:creationId xmlns:a16="http://schemas.microsoft.com/office/drawing/2014/main" id="{BDFC0868-CB21-7031-9AD9-F2F1D858F668}"/>
              </a:ext>
            </a:extLst>
          </p:cNvPr>
          <p:cNvSpPr>
            <a:spLocks noGrp="1"/>
          </p:cNvSpPr>
          <p:nvPr>
            <p:ph type="title"/>
          </p:nvPr>
        </p:nvSpPr>
        <p:spPr>
          <a:xfrm>
            <a:off x="477078" y="2830617"/>
            <a:ext cx="11237843" cy="598383"/>
          </a:xfrm>
        </p:spPr>
        <p:txBody>
          <a:bodyPr/>
          <a:lstStyle/>
          <a:p>
            <a:pPr algn="ctr"/>
            <a:r>
              <a:rPr lang="en-US" dirty="0"/>
              <a:t>Lab 2 – Working with Vector Databases</a:t>
            </a:r>
          </a:p>
        </p:txBody>
      </p:sp>
      <p:sp>
        <p:nvSpPr>
          <p:cNvPr id="6" name="TextBox 5">
            <a:extLst>
              <a:ext uri="{FF2B5EF4-FFF2-40B4-BE49-F238E27FC236}">
                <a16:creationId xmlns:a16="http://schemas.microsoft.com/office/drawing/2014/main" id="{C800E2A1-C7A8-CD5E-D940-F02C0D2B134D}"/>
              </a:ext>
            </a:extLst>
          </p:cNvPr>
          <p:cNvSpPr txBox="1"/>
          <p:nvPr/>
        </p:nvSpPr>
        <p:spPr>
          <a:xfrm>
            <a:off x="79512" y="4259307"/>
            <a:ext cx="12021312" cy="400110"/>
          </a:xfrm>
          <a:prstGeom prst="rect">
            <a:avLst/>
          </a:prstGeom>
          <a:noFill/>
        </p:spPr>
        <p:txBody>
          <a:bodyPr wrap="square">
            <a:spAutoFit/>
          </a:bodyPr>
          <a:lstStyle/>
          <a:p>
            <a:pPr algn="ct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Purpose: </a:t>
            </a:r>
            <a:r>
              <a:rPr lang="en-US" sz="2000" i="1" dirty="0">
                <a:solidFill>
                  <a:schemeClr val="bg1"/>
                </a:solidFill>
              </a:rPr>
              <a:t>In this lab, </a:t>
            </a:r>
            <a:r>
              <a:rPr lang="en-US" sz="2000" i="1" dirty="0">
                <a:solidFill>
                  <a:schemeClr val="bg1"/>
                </a:solidFill>
                <a:cs typeface="Arial" panose="020B0604020202020204" pitchFamily="34" charset="0"/>
              </a:rPr>
              <a:t>we’ll learn how to use vector databases for storing data and doing similarity searches</a:t>
            </a:r>
            <a:endParaRPr lang="en-US" sz="2000" i="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47FD2F9-CB79-521B-56C0-ACF7DAC7536E}"/>
              </a:ext>
            </a:extLst>
          </p:cNvPr>
          <p:cNvPicPr>
            <a:picLocks noChangeAspect="1"/>
          </p:cNvPicPr>
          <p:nvPr/>
        </p:nvPicPr>
        <p:blipFill>
          <a:blip r:embed="rId4"/>
          <a:stretch>
            <a:fillRect/>
          </a:stretch>
        </p:blipFill>
        <p:spPr>
          <a:xfrm>
            <a:off x="3949148" y="398819"/>
            <a:ext cx="4494228" cy="1429981"/>
          </a:xfrm>
          <a:prstGeom prst="rect">
            <a:avLst/>
          </a:prstGeom>
        </p:spPr>
      </p:pic>
    </p:spTree>
    <p:extLst>
      <p:ext uri="{BB962C8B-B14F-4D97-AF65-F5344CB8AC3E}">
        <p14:creationId xmlns:p14="http://schemas.microsoft.com/office/powerpoint/2010/main" val="3025755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1" name="Google Shape;341;p25" descr="image.png"/>
          <p:cNvPicPr preferRelativeResize="0"/>
          <p:nvPr/>
        </p:nvPicPr>
        <p:blipFill rotWithShape="1">
          <a:blip r:embed="rId3">
            <a:alphaModFix/>
          </a:blip>
          <a:srcRect/>
          <a:stretch/>
        </p:blipFill>
        <p:spPr>
          <a:xfrm>
            <a:off x="581025" y="2813446"/>
            <a:ext cx="5229225" cy="1085850"/>
          </a:xfrm>
          <a:prstGeom prst="rect">
            <a:avLst/>
          </a:prstGeom>
          <a:noFill/>
          <a:ln>
            <a:noFill/>
          </a:ln>
        </p:spPr>
      </p:pic>
      <p:sp>
        <p:nvSpPr>
          <p:cNvPr id="343" name="Google Shape;343;p25"/>
          <p:cNvSpPr/>
          <p:nvPr/>
        </p:nvSpPr>
        <p:spPr>
          <a:xfrm>
            <a:off x="581025" y="1333500"/>
            <a:ext cx="11029950" cy="9525"/>
          </a:xfrm>
          <a:prstGeom prst="rect">
            <a:avLst/>
          </a:prstGeom>
          <a:solidFill>
            <a:srgbClr val="E5E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44" name="Google Shape;344;p25"/>
          <p:cNvSpPr txBox="1"/>
          <p:nvPr/>
        </p:nvSpPr>
        <p:spPr>
          <a:xfrm>
            <a:off x="581025" y="1933575"/>
            <a:ext cx="522922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4B5563"/>
                </a:solidFill>
                <a:latin typeface="Inter"/>
                <a:ea typeface="Inter"/>
                <a:cs typeface="Inter"/>
                <a:sym typeface="Inter"/>
              </a:rPr>
              <a:t>Every chunk stores context about where it came from.</a:t>
            </a:r>
            <a:endParaRPr/>
          </a:p>
        </p:txBody>
      </p:sp>
      <p:sp>
        <p:nvSpPr>
          <p:cNvPr id="345" name="Google Shape;345;p25"/>
          <p:cNvSpPr txBox="1"/>
          <p:nvPr/>
        </p:nvSpPr>
        <p:spPr>
          <a:xfrm>
            <a:off x="6381750" y="1724025"/>
            <a:ext cx="5490686" cy="3714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104E8B"/>
                </a:solidFill>
                <a:latin typeface="Inter"/>
                <a:ea typeface="Inter"/>
                <a:cs typeface="Inter"/>
                <a:sym typeface="Inter"/>
              </a:rPr>
              <a:t>Why Metadata Matters?</a:t>
            </a:r>
            <a:endParaRPr/>
          </a:p>
        </p:txBody>
      </p:sp>
      <p:sp>
        <p:nvSpPr>
          <p:cNvPr id="346" name="Google Shape;346;p25"/>
          <p:cNvSpPr txBox="1"/>
          <p:nvPr/>
        </p:nvSpPr>
        <p:spPr>
          <a:xfrm>
            <a:off x="2143125" y="3013471"/>
            <a:ext cx="838200"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0" i="0" u="none" strike="noStrike" cap="none">
                <a:solidFill>
                  <a:srgbClr val="032F62"/>
                </a:solidFill>
                <a:latin typeface="Fira Code"/>
                <a:ea typeface="Fira Code"/>
                <a:cs typeface="Fira Code"/>
                <a:sym typeface="Fira Code"/>
              </a:rPr>
              <a:t>"source"</a:t>
            </a:r>
            <a:endParaRPr/>
          </a:p>
        </p:txBody>
      </p:sp>
      <p:sp>
        <p:nvSpPr>
          <p:cNvPr id="347" name="Google Shape;347;p25"/>
          <p:cNvSpPr txBox="1"/>
          <p:nvPr/>
        </p:nvSpPr>
        <p:spPr>
          <a:xfrm>
            <a:off x="3190875" y="3013471"/>
            <a:ext cx="2095500"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0" i="0" u="none" strike="noStrike" cap="none">
                <a:solidFill>
                  <a:srgbClr val="032F62"/>
                </a:solidFill>
                <a:latin typeface="Fira Code"/>
                <a:ea typeface="Fira Code"/>
                <a:cs typeface="Fira Code"/>
                <a:sym typeface="Fira Code"/>
              </a:rPr>
              <a:t>"Returns_Policy.pdf"</a:t>
            </a:r>
            <a:endParaRPr/>
          </a:p>
        </p:txBody>
      </p:sp>
      <p:sp>
        <p:nvSpPr>
          <p:cNvPr id="348" name="Google Shape;348;p25"/>
          <p:cNvSpPr txBox="1"/>
          <p:nvPr/>
        </p:nvSpPr>
        <p:spPr>
          <a:xfrm>
            <a:off x="781050" y="3242071"/>
            <a:ext cx="628650"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0" i="0" u="none" strike="noStrike" cap="none">
                <a:solidFill>
                  <a:srgbClr val="032F62"/>
                </a:solidFill>
                <a:latin typeface="Fira Code"/>
                <a:ea typeface="Fira Code"/>
                <a:cs typeface="Fira Code"/>
                <a:sym typeface="Fira Code"/>
              </a:rPr>
              <a:t>"page"</a:t>
            </a:r>
            <a:endParaRPr/>
          </a:p>
        </p:txBody>
      </p:sp>
      <p:sp>
        <p:nvSpPr>
          <p:cNvPr id="349" name="Google Shape;349;p25"/>
          <p:cNvSpPr txBox="1"/>
          <p:nvPr/>
        </p:nvSpPr>
        <p:spPr>
          <a:xfrm>
            <a:off x="1619250" y="3242071"/>
            <a:ext cx="104775"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0" i="0" u="none" strike="noStrike" cap="none">
                <a:solidFill>
                  <a:srgbClr val="005CC5"/>
                </a:solidFill>
                <a:latin typeface="Fira Code"/>
                <a:ea typeface="Fira Code"/>
                <a:cs typeface="Fira Code"/>
                <a:sym typeface="Fira Code"/>
              </a:rPr>
              <a:t>5</a:t>
            </a:r>
            <a:endParaRPr/>
          </a:p>
        </p:txBody>
      </p:sp>
      <p:sp>
        <p:nvSpPr>
          <p:cNvPr id="350" name="Google Shape;350;p25"/>
          <p:cNvSpPr txBox="1"/>
          <p:nvPr/>
        </p:nvSpPr>
        <p:spPr>
          <a:xfrm>
            <a:off x="1933575" y="3242071"/>
            <a:ext cx="628650"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0" i="0" u="none" strike="noStrike" cap="none">
                <a:solidFill>
                  <a:srgbClr val="032F62"/>
                </a:solidFill>
                <a:latin typeface="Fira Code"/>
                <a:ea typeface="Fira Code"/>
                <a:cs typeface="Fira Code"/>
                <a:sym typeface="Fira Code"/>
              </a:rPr>
              <a:t>"type"</a:t>
            </a:r>
            <a:endParaRPr/>
          </a:p>
        </p:txBody>
      </p:sp>
      <p:sp>
        <p:nvSpPr>
          <p:cNvPr id="351" name="Google Shape;351;p25"/>
          <p:cNvSpPr txBox="1"/>
          <p:nvPr/>
        </p:nvSpPr>
        <p:spPr>
          <a:xfrm>
            <a:off x="2771775" y="3242071"/>
            <a:ext cx="628650"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0" i="0" u="none" strike="noStrike" cap="none">
                <a:solidFill>
                  <a:srgbClr val="032F62"/>
                </a:solidFill>
                <a:latin typeface="Fira Code"/>
                <a:ea typeface="Fira Code"/>
                <a:cs typeface="Fira Code"/>
                <a:sym typeface="Fira Code"/>
              </a:rPr>
              <a:t>"text"</a:t>
            </a:r>
            <a:endParaRPr/>
          </a:p>
        </p:txBody>
      </p:sp>
      <p:sp>
        <p:nvSpPr>
          <p:cNvPr id="352" name="Google Shape;352;p25"/>
          <p:cNvSpPr txBox="1"/>
          <p:nvPr/>
        </p:nvSpPr>
        <p:spPr>
          <a:xfrm>
            <a:off x="3609975" y="3242071"/>
            <a:ext cx="1257300"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0" i="1" u="none" strike="noStrike" cap="none">
                <a:solidFill>
                  <a:srgbClr val="6A737D"/>
                </a:solidFill>
                <a:latin typeface="Fira Code"/>
                <a:ea typeface="Fira Code"/>
                <a:cs typeface="Fira Code"/>
                <a:sym typeface="Fira Code"/>
              </a:rPr>
              <a:t># or "table"</a:t>
            </a:r>
            <a:endParaRPr/>
          </a:p>
        </p:txBody>
      </p:sp>
      <p:sp>
        <p:nvSpPr>
          <p:cNvPr id="353" name="Google Shape;353;p25"/>
          <p:cNvSpPr txBox="1"/>
          <p:nvPr/>
        </p:nvSpPr>
        <p:spPr>
          <a:xfrm>
            <a:off x="781050" y="3470671"/>
            <a:ext cx="1362075"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0" i="0" u="none" strike="noStrike" cap="none">
                <a:solidFill>
                  <a:srgbClr val="032F62"/>
                </a:solidFill>
                <a:latin typeface="Fira Code"/>
                <a:ea typeface="Fira Code"/>
                <a:cs typeface="Fira Code"/>
                <a:sym typeface="Fira Code"/>
              </a:rPr>
              <a:t>"chunk_index"</a:t>
            </a:r>
            <a:endParaRPr/>
          </a:p>
        </p:txBody>
      </p:sp>
      <p:sp>
        <p:nvSpPr>
          <p:cNvPr id="354" name="Google Shape;354;p25"/>
          <p:cNvSpPr txBox="1"/>
          <p:nvPr/>
        </p:nvSpPr>
        <p:spPr>
          <a:xfrm>
            <a:off x="2352675" y="3470671"/>
            <a:ext cx="209550"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b="0" i="0" u="none" strike="noStrike" cap="none">
                <a:solidFill>
                  <a:srgbClr val="005CC5"/>
                </a:solidFill>
                <a:latin typeface="Fira Code"/>
                <a:ea typeface="Fira Code"/>
                <a:cs typeface="Fira Code"/>
                <a:sym typeface="Fira Code"/>
              </a:rPr>
              <a:t>12</a:t>
            </a:r>
            <a:endParaRPr/>
          </a:p>
        </p:txBody>
      </p:sp>
      <p:sp>
        <p:nvSpPr>
          <p:cNvPr id="355" name="Google Shape;355;p25"/>
          <p:cNvSpPr txBox="1"/>
          <p:nvPr/>
        </p:nvSpPr>
        <p:spPr>
          <a:xfrm>
            <a:off x="6667500" y="2286000"/>
            <a:ext cx="49434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1F2937"/>
                </a:solidFill>
                <a:latin typeface="Inter"/>
                <a:ea typeface="Inter"/>
                <a:cs typeface="Inter"/>
                <a:sym typeface="Inter"/>
              </a:rPr>
              <a:t>Citations:</a:t>
            </a:r>
            <a:r>
              <a:rPr lang="en-US" sz="1650" b="0" i="0" u="none" strike="noStrike" cap="none">
                <a:solidFill>
                  <a:srgbClr val="1F2937"/>
                </a:solidFill>
                <a:latin typeface="Inter"/>
                <a:ea typeface="Inter"/>
                <a:cs typeface="Inter"/>
                <a:sym typeface="Inter"/>
              </a:rPr>
              <a:t> Tell the user exactly which page the answer came from.</a:t>
            </a:r>
            <a:endParaRPr/>
          </a:p>
        </p:txBody>
      </p:sp>
      <p:sp>
        <p:nvSpPr>
          <p:cNvPr id="356" name="Google Shape;356;p25"/>
          <p:cNvSpPr txBox="1"/>
          <p:nvPr/>
        </p:nvSpPr>
        <p:spPr>
          <a:xfrm>
            <a:off x="6667500" y="3099196"/>
            <a:ext cx="49434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a:solidFill>
                  <a:srgbClr val="1F2937"/>
                </a:solidFill>
                <a:latin typeface="Inter"/>
                <a:ea typeface="Inter"/>
                <a:cs typeface="Inter"/>
                <a:sym typeface="Inter"/>
              </a:rPr>
              <a:t>Filtering:</a:t>
            </a:r>
            <a:r>
              <a:rPr lang="en-US" sz="1650" b="0" i="0" u="none" strike="noStrike" cap="none" dirty="0">
                <a:solidFill>
                  <a:srgbClr val="1F2937"/>
                </a:solidFill>
                <a:latin typeface="Inter"/>
                <a:ea typeface="Inter"/>
                <a:cs typeface="Inter"/>
                <a:sym typeface="Inter"/>
              </a:rPr>
              <a:t> "Search only in 'text' chunks" or "Search only this file".</a:t>
            </a:r>
            <a:endParaRPr dirty="0"/>
          </a:p>
        </p:txBody>
      </p:sp>
      <p:sp>
        <p:nvSpPr>
          <p:cNvPr id="357" name="Google Shape;357;p25"/>
          <p:cNvSpPr txBox="1"/>
          <p:nvPr/>
        </p:nvSpPr>
        <p:spPr>
          <a:xfrm>
            <a:off x="6667500" y="3912393"/>
            <a:ext cx="4943475"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1F2937"/>
                </a:solidFill>
                <a:latin typeface="Inter"/>
                <a:ea typeface="Inter"/>
                <a:cs typeface="Inter"/>
                <a:sym typeface="Inter"/>
              </a:rPr>
              <a:t>Debugging:</a:t>
            </a:r>
            <a:r>
              <a:rPr lang="en-US" sz="1650" b="0" i="0" u="none" strike="noStrike" cap="none">
                <a:solidFill>
                  <a:srgbClr val="1F2937"/>
                </a:solidFill>
                <a:latin typeface="Inter"/>
                <a:ea typeface="Inter"/>
                <a:cs typeface="Inter"/>
                <a:sym typeface="Inter"/>
              </a:rPr>
              <a:t> Trace bad answers back to source.</a:t>
            </a:r>
            <a:endParaRPr/>
          </a:p>
        </p:txBody>
      </p:sp>
      <p:sp>
        <p:nvSpPr>
          <p:cNvPr id="358" name="Google Shape;358;p25"/>
          <p:cNvSpPr txBox="1"/>
          <p:nvPr/>
        </p:nvSpPr>
        <p:spPr>
          <a:xfrm>
            <a:off x="6381750" y="2286000"/>
            <a:ext cx="190500" cy="33337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104E8B"/>
                </a:solidFill>
                <a:latin typeface="Inter"/>
                <a:ea typeface="Inter"/>
                <a:cs typeface="Inter"/>
                <a:sym typeface="Inter"/>
              </a:rPr>
              <a:t>➜</a:t>
            </a:r>
            <a:endParaRPr/>
          </a:p>
        </p:txBody>
      </p:sp>
      <p:sp>
        <p:nvSpPr>
          <p:cNvPr id="359" name="Google Shape;359;p25"/>
          <p:cNvSpPr txBox="1"/>
          <p:nvPr/>
        </p:nvSpPr>
        <p:spPr>
          <a:xfrm>
            <a:off x="6381750" y="3099196"/>
            <a:ext cx="190500" cy="33337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104E8B"/>
                </a:solidFill>
                <a:latin typeface="Inter"/>
                <a:ea typeface="Inter"/>
                <a:cs typeface="Inter"/>
                <a:sym typeface="Inter"/>
              </a:rPr>
              <a:t>➜</a:t>
            </a:r>
            <a:endParaRPr/>
          </a:p>
        </p:txBody>
      </p:sp>
      <p:sp>
        <p:nvSpPr>
          <p:cNvPr id="360" name="Google Shape;360;p25"/>
          <p:cNvSpPr txBox="1"/>
          <p:nvPr/>
        </p:nvSpPr>
        <p:spPr>
          <a:xfrm>
            <a:off x="6381750" y="3912393"/>
            <a:ext cx="190500" cy="33337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104E8B"/>
                </a:solidFill>
                <a:latin typeface="Inter"/>
                <a:ea typeface="Inter"/>
                <a:cs typeface="Inter"/>
                <a:sym typeface="Inter"/>
              </a:rPr>
              <a:t>➜</a:t>
            </a:r>
            <a:endParaRPr/>
          </a:p>
        </p:txBody>
      </p:sp>
      <p:sp>
        <p:nvSpPr>
          <p:cNvPr id="2" name="Title 1">
            <a:extLst>
              <a:ext uri="{FF2B5EF4-FFF2-40B4-BE49-F238E27FC236}">
                <a16:creationId xmlns:a16="http://schemas.microsoft.com/office/drawing/2014/main" id="{795D5F08-93E1-46C2-BF2C-2497BC541C3F}"/>
              </a:ext>
            </a:extLst>
          </p:cNvPr>
          <p:cNvSpPr>
            <a:spLocks noGrp="1"/>
          </p:cNvSpPr>
          <p:nvPr>
            <p:ph type="title"/>
          </p:nvPr>
        </p:nvSpPr>
        <p:spPr/>
        <p:txBody>
          <a:bodyPr/>
          <a:lstStyle/>
          <a:p>
            <a:r>
              <a:rPr lang="en-US" dirty="0"/>
              <a:t>Enriching with Metadata</a:t>
            </a:r>
          </a:p>
        </p:txBody>
      </p:sp>
    </p:spTree>
    <p:extLst>
      <p:ext uri="{BB962C8B-B14F-4D97-AF65-F5344CB8AC3E}">
        <p14:creationId xmlns:p14="http://schemas.microsoft.com/office/powerpoint/2010/main" val="3992518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Indexing: Metadata</a:t>
            </a:r>
          </a:p>
        </p:txBody>
      </p:sp>
      <p:sp>
        <p:nvSpPr>
          <p:cNvPr id="3" name="Content Placeholder 2"/>
          <p:cNvSpPr>
            <a:spLocks noGrp="1"/>
          </p:cNvSpPr>
          <p:nvPr>
            <p:ph idx="1"/>
          </p:nvPr>
        </p:nvSpPr>
        <p:spPr>
          <a:xfrm>
            <a:off x="739265" y="936312"/>
            <a:ext cx="4447590" cy="5543315"/>
          </a:xfrm>
          <a:solidFill>
            <a:schemeClr val="bg1">
              <a:lumMod val="95000"/>
            </a:schemeClr>
          </a:solidFill>
        </p:spPr>
        <p:txBody>
          <a:bodyPr>
            <a:noAutofit/>
          </a:bodyPr>
          <a:lstStyle/>
          <a:p>
            <a:endParaRPr sz="2000" dirty="0"/>
          </a:p>
          <a:p>
            <a:pPr>
              <a:spcAft>
                <a:spcPts val="1000"/>
              </a:spcAft>
            </a:pPr>
            <a:r>
              <a:rPr sz="2000" dirty="0"/>
              <a:t>Each chunk stores:</a:t>
            </a:r>
          </a:p>
          <a:p>
            <a:pPr>
              <a:spcAft>
                <a:spcPts val="1000"/>
              </a:spcAft>
            </a:pPr>
            <a:r>
              <a:rPr sz="2000" dirty="0"/>
              <a:t>- Source filename</a:t>
            </a:r>
          </a:p>
          <a:p>
            <a:pPr>
              <a:spcAft>
                <a:spcPts val="1000"/>
              </a:spcAft>
            </a:pPr>
            <a:r>
              <a:rPr sz="2000" dirty="0"/>
              <a:t>- Page number</a:t>
            </a:r>
          </a:p>
          <a:p>
            <a:pPr>
              <a:spcAft>
                <a:spcPts val="1000"/>
              </a:spcAft>
            </a:pPr>
            <a:r>
              <a:rPr sz="2000" dirty="0"/>
              <a:t>- Content type (text vs table)</a:t>
            </a:r>
          </a:p>
          <a:p>
            <a:pPr>
              <a:spcAft>
                <a:spcPts val="1000"/>
              </a:spcAft>
            </a:pPr>
            <a:r>
              <a:rPr sz="2000" dirty="0"/>
              <a:t>- Chunk index</a:t>
            </a:r>
          </a:p>
          <a:p>
            <a:pPr>
              <a:spcAft>
                <a:spcPts val="1000"/>
              </a:spcAft>
            </a:pPr>
            <a:endParaRPr sz="2000" dirty="0"/>
          </a:p>
          <a:p>
            <a:pPr>
              <a:spcAft>
                <a:spcPts val="1000"/>
              </a:spcAft>
            </a:pPr>
            <a:r>
              <a:rPr sz="2000" dirty="0"/>
              <a:t>Usage:</a:t>
            </a:r>
          </a:p>
          <a:p>
            <a:pPr>
              <a:spcAft>
                <a:spcPts val="1000"/>
              </a:spcAft>
            </a:pPr>
            <a:r>
              <a:rPr sz="2000" dirty="0"/>
              <a:t>- Source attribution</a:t>
            </a:r>
          </a:p>
          <a:p>
            <a:pPr>
              <a:spcAft>
                <a:spcPts val="1000"/>
              </a:spcAft>
            </a:pPr>
            <a:r>
              <a:rPr sz="2000" dirty="0"/>
              <a:t>- Citations</a:t>
            </a:r>
          </a:p>
          <a:p>
            <a:pPr>
              <a:spcAft>
                <a:spcPts val="1000"/>
              </a:spcAft>
            </a:pPr>
            <a:r>
              <a:rPr sz="2000" dirty="0"/>
              <a:t>- Filtering</a:t>
            </a:r>
          </a:p>
        </p:txBody>
      </p:sp>
      <p:sp>
        <p:nvSpPr>
          <p:cNvPr id="4" name="Content Placeholder 2">
            <a:extLst>
              <a:ext uri="{FF2B5EF4-FFF2-40B4-BE49-F238E27FC236}">
                <a16:creationId xmlns:a16="http://schemas.microsoft.com/office/drawing/2014/main" id="{1C53D707-43C4-9460-C903-9A1946EB805E}"/>
              </a:ext>
            </a:extLst>
          </p:cNvPr>
          <p:cNvSpPr txBox="1">
            <a:spLocks/>
          </p:cNvSpPr>
          <p:nvPr/>
        </p:nvSpPr>
        <p:spPr>
          <a:xfrm>
            <a:off x="6209099" y="936312"/>
            <a:ext cx="5250718" cy="5543315"/>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a:p>
            <a:pPr fontAlgn="auto">
              <a:spcAft>
                <a:spcPts val="1000"/>
              </a:spcAft>
            </a:pPr>
            <a:r>
              <a:rPr lang="en-US" sz="1900" dirty="0"/>
              <a:t>Metadata stored:</a:t>
            </a:r>
          </a:p>
          <a:p>
            <a:pPr lvl="1" fontAlgn="auto">
              <a:spcAft>
                <a:spcPts val="1000"/>
              </a:spcAft>
            </a:pPr>
            <a:r>
              <a:rPr lang="en-US" sz="1900" dirty="0" err="1"/>
              <a:t>file_path</a:t>
            </a:r>
            <a:endParaRPr lang="en-US" sz="1900" dirty="0"/>
          </a:p>
          <a:p>
            <a:pPr lvl="1" fontAlgn="auto">
              <a:spcAft>
                <a:spcPts val="1000"/>
              </a:spcAft>
            </a:pPr>
            <a:r>
              <a:rPr lang="en-US" sz="1900" dirty="0"/>
              <a:t>language</a:t>
            </a:r>
          </a:p>
          <a:p>
            <a:pPr lvl="1" fontAlgn="auto">
              <a:spcAft>
                <a:spcPts val="1000"/>
              </a:spcAft>
            </a:pPr>
            <a:r>
              <a:rPr lang="en-US" sz="1900" dirty="0" err="1"/>
              <a:t>start_line</a:t>
            </a:r>
            <a:endParaRPr lang="en-US" sz="1900" dirty="0"/>
          </a:p>
          <a:p>
            <a:pPr lvl="1" fontAlgn="auto">
              <a:spcAft>
                <a:spcPts val="1000"/>
              </a:spcAft>
            </a:pPr>
            <a:r>
              <a:rPr lang="en-US" sz="1900" dirty="0" err="1"/>
              <a:t>end_line</a:t>
            </a:r>
            <a:endParaRPr lang="en-US" sz="1900" dirty="0"/>
          </a:p>
          <a:p>
            <a:pPr fontAlgn="auto">
              <a:spcAft>
                <a:spcPts val="1000"/>
              </a:spcAft>
            </a:pPr>
            <a:endParaRPr lang="en-US" sz="1900" dirty="0"/>
          </a:p>
          <a:p>
            <a:pPr fontAlgn="auto">
              <a:spcAft>
                <a:spcPts val="1000"/>
              </a:spcAft>
            </a:pPr>
            <a:r>
              <a:rPr lang="en-US" sz="1900" dirty="0"/>
              <a:t>Enables precise linking:</a:t>
            </a:r>
          </a:p>
          <a:p>
            <a:pPr lvl="1" fontAlgn="auto">
              <a:spcAft>
                <a:spcPts val="1000"/>
              </a:spcAft>
            </a:pPr>
            <a:r>
              <a:rPr lang="en-US" sz="1900" dirty="0"/>
              <a:t>Found in: </a:t>
            </a:r>
            <a:r>
              <a:rPr lang="en-US" sz="1900" dirty="0" err="1"/>
              <a:t>src</a:t>
            </a:r>
            <a:r>
              <a:rPr lang="en-US" sz="1900" dirty="0"/>
              <a:t>/auth/login.py:42-68</a:t>
            </a:r>
          </a:p>
        </p:txBody>
      </p:sp>
      <p:sp>
        <p:nvSpPr>
          <p:cNvPr id="5" name="TextBox 4">
            <a:extLst>
              <a:ext uri="{FF2B5EF4-FFF2-40B4-BE49-F238E27FC236}">
                <a16:creationId xmlns:a16="http://schemas.microsoft.com/office/drawing/2014/main" id="{FA269CD8-7929-EC7F-8986-90C05324E3D7}"/>
              </a:ext>
            </a:extLst>
          </p:cNvPr>
          <p:cNvSpPr txBox="1"/>
          <p:nvPr/>
        </p:nvSpPr>
        <p:spPr>
          <a:xfrm>
            <a:off x="2301768" y="747471"/>
            <a:ext cx="945931" cy="461665"/>
          </a:xfrm>
          <a:prstGeom prst="rect">
            <a:avLst/>
          </a:prstGeom>
          <a:solidFill>
            <a:schemeClr val="bg1">
              <a:lumMod val="95000"/>
            </a:schemeClr>
          </a:solidFill>
          <a:ln w="31750">
            <a:solidFill>
              <a:schemeClr val="accent1">
                <a:shade val="15000"/>
              </a:schemeClr>
            </a:solidFill>
          </a:ln>
        </p:spPr>
        <p:txBody>
          <a:bodyPr wrap="square" rtlCol="0">
            <a:spAutoFit/>
          </a:bodyPr>
          <a:lstStyle/>
          <a:p>
            <a:pPr algn="ct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PDF</a:t>
            </a:r>
          </a:p>
        </p:txBody>
      </p:sp>
      <p:sp>
        <p:nvSpPr>
          <p:cNvPr id="6" name="TextBox 5">
            <a:extLst>
              <a:ext uri="{FF2B5EF4-FFF2-40B4-BE49-F238E27FC236}">
                <a16:creationId xmlns:a16="http://schemas.microsoft.com/office/drawing/2014/main" id="{A7D653FF-7ED9-325F-0BF0-ED5339FC2027}"/>
              </a:ext>
            </a:extLst>
          </p:cNvPr>
          <p:cNvSpPr txBox="1"/>
          <p:nvPr/>
        </p:nvSpPr>
        <p:spPr>
          <a:xfrm>
            <a:off x="8192816" y="747470"/>
            <a:ext cx="945931" cy="461665"/>
          </a:xfrm>
          <a:prstGeom prst="rect">
            <a:avLst/>
          </a:prstGeom>
          <a:solidFill>
            <a:schemeClr val="bg1">
              <a:lumMod val="95000"/>
            </a:schemeClr>
          </a:solidFill>
          <a:ln w="31750">
            <a:solidFill>
              <a:schemeClr val="accent1">
                <a:shade val="15000"/>
              </a:schemeClr>
            </a:solidFill>
          </a:ln>
        </p:spPr>
        <p:txBody>
          <a:bodyPr wrap="square" rtlCol="0">
            <a:spAutoFit/>
          </a:bodyPr>
          <a:lstStyle/>
          <a:p>
            <a:pPr algn="ct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Code</a:t>
            </a:r>
          </a:p>
        </p:txBody>
      </p:sp>
    </p:spTree>
    <p:extLst>
      <p:ext uri="{BB962C8B-B14F-4D97-AF65-F5344CB8AC3E}">
        <p14:creationId xmlns:p14="http://schemas.microsoft.com/office/powerpoint/2010/main" val="2222969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17577-4E89-8F1D-6424-87A82E0AC156}"/>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33B830BA-693D-F0CF-A289-D034FEAE562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78673" y="2714988"/>
            <a:ext cx="609318" cy="1377997"/>
          </a:xfrm>
          <a:prstGeom prst="rect">
            <a:avLst/>
          </a:prstGeom>
        </p:spPr>
      </p:pic>
      <p:pic>
        <p:nvPicPr>
          <p:cNvPr id="13" name="Picture 12">
            <a:extLst>
              <a:ext uri="{FF2B5EF4-FFF2-40B4-BE49-F238E27FC236}">
                <a16:creationId xmlns:a16="http://schemas.microsoft.com/office/drawing/2014/main" id="{6B68E2B1-4CBD-9322-3823-4DFB3B8FA476}"/>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5707894" y="2963794"/>
            <a:ext cx="1254549" cy="749952"/>
          </a:xfrm>
          <a:prstGeom prst="rect">
            <a:avLst/>
          </a:prstGeom>
        </p:spPr>
      </p:pic>
      <p:pic>
        <p:nvPicPr>
          <p:cNvPr id="29" name="Picture 28">
            <a:extLst>
              <a:ext uri="{FF2B5EF4-FFF2-40B4-BE49-F238E27FC236}">
                <a16:creationId xmlns:a16="http://schemas.microsoft.com/office/drawing/2014/main" id="{FCB69FFD-AF48-5231-7B58-B4E006A321BE}"/>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0" y="2639115"/>
            <a:ext cx="965200" cy="1016000"/>
          </a:xfrm>
          <a:prstGeom prst="rect">
            <a:avLst/>
          </a:prstGeom>
        </p:spPr>
      </p:pic>
      <p:cxnSp>
        <p:nvCxnSpPr>
          <p:cNvPr id="34" name="Straight Arrow Connector 33">
            <a:extLst>
              <a:ext uri="{FF2B5EF4-FFF2-40B4-BE49-F238E27FC236}">
                <a16:creationId xmlns:a16="http://schemas.microsoft.com/office/drawing/2014/main" id="{9463014A-0906-F211-63E0-664517F5EB2A}"/>
              </a:ext>
            </a:extLst>
          </p:cNvPr>
          <p:cNvCxnSpPr/>
          <p:nvPr/>
        </p:nvCxnSpPr>
        <p:spPr>
          <a:xfrm>
            <a:off x="1153526" y="3237667"/>
            <a:ext cx="457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C13BD81-0844-1AFA-08F1-5F1AE38C09EB}"/>
              </a:ext>
            </a:extLst>
          </p:cNvPr>
          <p:cNvGrpSpPr/>
          <p:nvPr/>
        </p:nvGrpSpPr>
        <p:grpSpPr>
          <a:xfrm>
            <a:off x="1428155" y="2383172"/>
            <a:ext cx="1258324" cy="1271943"/>
            <a:chOff x="2037484" y="1310728"/>
            <a:chExt cx="1258324" cy="1271943"/>
          </a:xfrm>
        </p:grpSpPr>
        <p:pic>
          <p:nvPicPr>
            <p:cNvPr id="10" name="Picture 9">
              <a:extLst>
                <a:ext uri="{FF2B5EF4-FFF2-40B4-BE49-F238E27FC236}">
                  <a16:creationId xmlns:a16="http://schemas.microsoft.com/office/drawing/2014/main" id="{29227226-6707-DFB9-FAE6-23B49BBBB767}"/>
                </a:ext>
              </a:extLst>
            </p:cNvPr>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blip>
            <a:stretch>
              <a:fillRect/>
            </a:stretch>
          </p:blipFill>
          <p:spPr>
            <a:xfrm>
              <a:off x="2277296" y="1747776"/>
              <a:ext cx="778700" cy="834895"/>
            </a:xfrm>
            <a:prstGeom prst="rect">
              <a:avLst/>
            </a:prstGeom>
          </p:spPr>
        </p:pic>
        <p:sp>
          <p:nvSpPr>
            <p:cNvPr id="35" name="TextBox 34">
              <a:extLst>
                <a:ext uri="{FF2B5EF4-FFF2-40B4-BE49-F238E27FC236}">
                  <a16:creationId xmlns:a16="http://schemas.microsoft.com/office/drawing/2014/main" id="{8A42CE71-6A8D-4C4B-FAE5-37F65A0E114D}"/>
                </a:ext>
              </a:extLst>
            </p:cNvPr>
            <p:cNvSpPr txBox="1"/>
            <p:nvPr/>
          </p:nvSpPr>
          <p:spPr>
            <a:xfrm>
              <a:off x="2037484" y="1310728"/>
              <a:ext cx="1258324" cy="307777"/>
            </a:xfrm>
            <a:prstGeom prst="rect">
              <a:avLst/>
            </a:prstGeom>
            <a:noFill/>
          </p:spPr>
          <p:txBody>
            <a:bodyPr wrap="square" rtlCol="0">
              <a:spAutoFit/>
            </a:bodyPr>
            <a:lstStyle/>
            <a:p>
              <a:r>
                <a:rPr lang="en-US" dirty="0">
                  <a:solidFill>
                    <a:srgbClr val="0070C0"/>
                  </a:solidFill>
                </a:rPr>
                <a:t>Extract data</a:t>
              </a:r>
            </a:p>
          </p:txBody>
        </p:sp>
      </p:grpSp>
      <p:cxnSp>
        <p:nvCxnSpPr>
          <p:cNvPr id="37" name="Straight Arrow Connector 36">
            <a:extLst>
              <a:ext uri="{FF2B5EF4-FFF2-40B4-BE49-F238E27FC236}">
                <a16:creationId xmlns:a16="http://schemas.microsoft.com/office/drawing/2014/main" id="{178B6274-11F6-B689-243B-0EFB0C7877F1}"/>
              </a:ext>
            </a:extLst>
          </p:cNvPr>
          <p:cNvCxnSpPr>
            <a:cxnSpLocks/>
          </p:cNvCxnSpPr>
          <p:nvPr/>
        </p:nvCxnSpPr>
        <p:spPr>
          <a:xfrm>
            <a:off x="3512670" y="2952976"/>
            <a:ext cx="10660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BD59792-D684-523C-F887-F4A21B8F88B7}"/>
              </a:ext>
            </a:extLst>
          </p:cNvPr>
          <p:cNvGrpSpPr/>
          <p:nvPr/>
        </p:nvGrpSpPr>
        <p:grpSpPr>
          <a:xfrm>
            <a:off x="2963877" y="2230379"/>
            <a:ext cx="1446574" cy="1556792"/>
            <a:chOff x="3575899" y="1216053"/>
            <a:chExt cx="1446574" cy="1556792"/>
          </a:xfrm>
        </p:grpSpPr>
        <p:pic>
          <p:nvPicPr>
            <p:cNvPr id="12" name="Picture 11">
              <a:extLst>
                <a:ext uri="{FF2B5EF4-FFF2-40B4-BE49-F238E27FC236}">
                  <a16:creationId xmlns:a16="http://schemas.microsoft.com/office/drawing/2014/main" id="{EAFAB386-ECE4-2EC8-97FC-8DEBFE06F8A7}"/>
                </a:ext>
              </a:extLst>
            </p:cNvPr>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3575899" y="1642545"/>
              <a:ext cx="1092200" cy="1130300"/>
            </a:xfrm>
            <a:prstGeom prst="rect">
              <a:avLst/>
            </a:prstGeom>
          </p:spPr>
        </p:pic>
        <p:sp>
          <p:nvSpPr>
            <p:cNvPr id="38" name="TextBox 37">
              <a:extLst>
                <a:ext uri="{FF2B5EF4-FFF2-40B4-BE49-F238E27FC236}">
                  <a16:creationId xmlns:a16="http://schemas.microsoft.com/office/drawing/2014/main" id="{174E9B30-0FF5-0AE6-F2CD-7D73D020F20D}"/>
                </a:ext>
              </a:extLst>
            </p:cNvPr>
            <p:cNvSpPr txBox="1"/>
            <p:nvPr/>
          </p:nvSpPr>
          <p:spPr>
            <a:xfrm>
              <a:off x="3764149" y="1216053"/>
              <a:ext cx="1258324" cy="523220"/>
            </a:xfrm>
            <a:prstGeom prst="rect">
              <a:avLst/>
            </a:prstGeom>
            <a:noFill/>
          </p:spPr>
          <p:txBody>
            <a:bodyPr wrap="square" rtlCol="0">
              <a:spAutoFit/>
            </a:bodyPr>
            <a:lstStyle/>
            <a:p>
              <a:r>
                <a:rPr lang="en-US" dirty="0">
                  <a:solidFill>
                    <a:srgbClr val="0070C0"/>
                  </a:solidFill>
                </a:rPr>
                <a:t>Split into chunks</a:t>
              </a:r>
            </a:p>
          </p:txBody>
        </p:sp>
      </p:grpSp>
      <p:cxnSp>
        <p:nvCxnSpPr>
          <p:cNvPr id="40" name="Straight Arrow Connector 39">
            <a:extLst>
              <a:ext uri="{FF2B5EF4-FFF2-40B4-BE49-F238E27FC236}">
                <a16:creationId xmlns:a16="http://schemas.microsoft.com/office/drawing/2014/main" id="{30904041-E9C8-956E-2EF4-26EE9E5EF20A}"/>
              </a:ext>
            </a:extLst>
          </p:cNvPr>
          <p:cNvCxnSpPr/>
          <p:nvPr/>
        </p:nvCxnSpPr>
        <p:spPr>
          <a:xfrm>
            <a:off x="2596948" y="3237667"/>
            <a:ext cx="457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1FBE73C-C581-BC83-E3B9-F1E56A681100}"/>
              </a:ext>
            </a:extLst>
          </p:cNvPr>
          <p:cNvCxnSpPr>
            <a:cxnSpLocks/>
          </p:cNvCxnSpPr>
          <p:nvPr/>
        </p:nvCxnSpPr>
        <p:spPr>
          <a:xfrm>
            <a:off x="3532804" y="3541478"/>
            <a:ext cx="10519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A5CD431-1AAC-B3BE-F943-46F45CB35E8B}"/>
              </a:ext>
            </a:extLst>
          </p:cNvPr>
          <p:cNvCxnSpPr/>
          <p:nvPr/>
        </p:nvCxnSpPr>
        <p:spPr>
          <a:xfrm>
            <a:off x="4058770" y="3237667"/>
            <a:ext cx="457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27389B0-B8BC-EADA-E5F8-E14ACDC205EC}"/>
              </a:ext>
            </a:extLst>
          </p:cNvPr>
          <p:cNvSpPr txBox="1"/>
          <p:nvPr/>
        </p:nvSpPr>
        <p:spPr>
          <a:xfrm>
            <a:off x="4192852" y="2370575"/>
            <a:ext cx="1715524" cy="307777"/>
          </a:xfrm>
          <a:prstGeom prst="rect">
            <a:avLst/>
          </a:prstGeom>
          <a:noFill/>
        </p:spPr>
        <p:txBody>
          <a:bodyPr wrap="square" rtlCol="0">
            <a:spAutoFit/>
          </a:bodyPr>
          <a:lstStyle/>
          <a:p>
            <a:r>
              <a:rPr lang="en-US" dirty="0">
                <a:solidFill>
                  <a:srgbClr val="0070C0"/>
                </a:solidFill>
              </a:rPr>
              <a:t>Chunks of text </a:t>
            </a:r>
          </a:p>
        </p:txBody>
      </p:sp>
      <p:pic>
        <p:nvPicPr>
          <p:cNvPr id="50" name="Graphic 49" descr="Scissors with solid fill">
            <a:extLst>
              <a:ext uri="{FF2B5EF4-FFF2-40B4-BE49-F238E27FC236}">
                <a16:creationId xmlns:a16="http://schemas.microsoft.com/office/drawing/2014/main" id="{4799F28D-5543-F78B-8918-15A2291CA3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6982" y="2856389"/>
            <a:ext cx="371638" cy="580448"/>
          </a:xfrm>
          <a:prstGeom prst="rect">
            <a:avLst/>
          </a:prstGeom>
        </p:spPr>
      </p:pic>
      <p:cxnSp>
        <p:nvCxnSpPr>
          <p:cNvPr id="51" name="Straight Arrow Connector 50">
            <a:extLst>
              <a:ext uri="{FF2B5EF4-FFF2-40B4-BE49-F238E27FC236}">
                <a16:creationId xmlns:a16="http://schemas.microsoft.com/office/drawing/2014/main" id="{6EB0B2A9-944C-53F1-3D1E-5225FF44EAB1}"/>
              </a:ext>
            </a:extLst>
          </p:cNvPr>
          <p:cNvCxnSpPr>
            <a:cxnSpLocks/>
          </p:cNvCxnSpPr>
          <p:nvPr/>
        </p:nvCxnSpPr>
        <p:spPr>
          <a:xfrm>
            <a:off x="5241317" y="3240353"/>
            <a:ext cx="667059" cy="984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6D9082C-6084-8924-D4E7-C48785CE1A1A}"/>
              </a:ext>
            </a:extLst>
          </p:cNvPr>
          <p:cNvCxnSpPr>
            <a:cxnSpLocks/>
          </p:cNvCxnSpPr>
          <p:nvPr/>
        </p:nvCxnSpPr>
        <p:spPr>
          <a:xfrm>
            <a:off x="5211059" y="2856389"/>
            <a:ext cx="697317" cy="3656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A65FD10-14C6-EE67-C837-927319924B83}"/>
              </a:ext>
            </a:extLst>
          </p:cNvPr>
          <p:cNvCxnSpPr>
            <a:cxnSpLocks/>
          </p:cNvCxnSpPr>
          <p:nvPr/>
        </p:nvCxnSpPr>
        <p:spPr>
          <a:xfrm flipV="1">
            <a:off x="5241317" y="3403986"/>
            <a:ext cx="667059" cy="211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8F7A6F1-6A04-439A-E48B-D0803471E34E}"/>
              </a:ext>
            </a:extLst>
          </p:cNvPr>
          <p:cNvSpPr txBox="1"/>
          <p:nvPr/>
        </p:nvSpPr>
        <p:spPr>
          <a:xfrm>
            <a:off x="5642059" y="2663044"/>
            <a:ext cx="1715524" cy="307777"/>
          </a:xfrm>
          <a:prstGeom prst="rect">
            <a:avLst/>
          </a:prstGeom>
          <a:noFill/>
        </p:spPr>
        <p:txBody>
          <a:bodyPr wrap="square" rtlCol="0">
            <a:spAutoFit/>
          </a:bodyPr>
          <a:lstStyle/>
          <a:p>
            <a:r>
              <a:rPr lang="en-US" dirty="0">
                <a:solidFill>
                  <a:srgbClr val="0070C0"/>
                </a:solidFill>
              </a:rPr>
              <a:t>Embedding API</a:t>
            </a:r>
          </a:p>
        </p:txBody>
      </p:sp>
      <p:cxnSp>
        <p:nvCxnSpPr>
          <p:cNvPr id="58" name="Straight Arrow Connector 57">
            <a:extLst>
              <a:ext uri="{FF2B5EF4-FFF2-40B4-BE49-F238E27FC236}">
                <a16:creationId xmlns:a16="http://schemas.microsoft.com/office/drawing/2014/main" id="{C0098A8C-EC05-9122-4221-716519715E1C}"/>
              </a:ext>
            </a:extLst>
          </p:cNvPr>
          <p:cNvCxnSpPr>
            <a:cxnSpLocks/>
          </p:cNvCxnSpPr>
          <p:nvPr/>
        </p:nvCxnSpPr>
        <p:spPr>
          <a:xfrm>
            <a:off x="6767465" y="3304772"/>
            <a:ext cx="667059" cy="984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CA43BAA-EBF9-A44D-0C1C-482D168F9975}"/>
              </a:ext>
            </a:extLst>
          </p:cNvPr>
          <p:cNvCxnSpPr>
            <a:cxnSpLocks/>
          </p:cNvCxnSpPr>
          <p:nvPr/>
        </p:nvCxnSpPr>
        <p:spPr>
          <a:xfrm flipV="1">
            <a:off x="6767465" y="2894480"/>
            <a:ext cx="647923" cy="229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B29ADA6-7483-14DF-806C-868FC312FFBD}"/>
              </a:ext>
            </a:extLst>
          </p:cNvPr>
          <p:cNvCxnSpPr>
            <a:cxnSpLocks/>
          </p:cNvCxnSpPr>
          <p:nvPr/>
        </p:nvCxnSpPr>
        <p:spPr>
          <a:xfrm>
            <a:off x="6796335" y="3541478"/>
            <a:ext cx="627083" cy="303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EC712E9B-72E4-C0FD-E4C5-4D0649B5A0E5}"/>
              </a:ext>
            </a:extLst>
          </p:cNvPr>
          <p:cNvGrpSpPr/>
          <p:nvPr/>
        </p:nvGrpSpPr>
        <p:grpSpPr>
          <a:xfrm>
            <a:off x="7405653" y="2197357"/>
            <a:ext cx="1542335" cy="1907558"/>
            <a:chOff x="8014982" y="1124913"/>
            <a:chExt cx="1542335" cy="1907558"/>
          </a:xfrm>
        </p:grpSpPr>
        <p:pic>
          <p:nvPicPr>
            <p:cNvPr id="14" name="Picture 13">
              <a:extLst>
                <a:ext uri="{FF2B5EF4-FFF2-40B4-BE49-F238E27FC236}">
                  <a16:creationId xmlns:a16="http://schemas.microsoft.com/office/drawing/2014/main" id="{345E4FA2-9DE6-90CC-5702-DFE2E7DD6829}"/>
                </a:ext>
              </a:extLst>
            </p:cNvPr>
            <p:cNvPicPr>
              <a:picLocks noChangeAspect="1"/>
            </p:cNvPicPr>
            <p:nvPr/>
          </p:nvPicPr>
          <p:blipFill>
            <a:blip r:embed="rId9">
              <a:clrChange>
                <a:clrFrom>
                  <a:srgbClr val="F2F2F2"/>
                </a:clrFrom>
                <a:clrTo>
                  <a:srgbClr val="F2F2F2">
                    <a:alpha val="0"/>
                  </a:srgbClr>
                </a:clrTo>
              </a:clrChange>
            </a:blip>
            <a:stretch>
              <a:fillRect/>
            </a:stretch>
          </p:blipFill>
          <p:spPr>
            <a:xfrm>
              <a:off x="8014982" y="1629019"/>
              <a:ext cx="1542335" cy="1403452"/>
            </a:xfrm>
            <a:prstGeom prst="rect">
              <a:avLst/>
            </a:prstGeom>
          </p:spPr>
        </p:pic>
        <p:sp>
          <p:nvSpPr>
            <p:cNvPr id="73" name="TextBox 72">
              <a:extLst>
                <a:ext uri="{FF2B5EF4-FFF2-40B4-BE49-F238E27FC236}">
                  <a16:creationId xmlns:a16="http://schemas.microsoft.com/office/drawing/2014/main" id="{009102CE-B47F-378D-39C8-2F0D3EDDF634}"/>
                </a:ext>
              </a:extLst>
            </p:cNvPr>
            <p:cNvSpPr txBox="1"/>
            <p:nvPr/>
          </p:nvSpPr>
          <p:spPr>
            <a:xfrm>
              <a:off x="8194380" y="1124913"/>
              <a:ext cx="1183538" cy="523220"/>
            </a:xfrm>
            <a:prstGeom prst="rect">
              <a:avLst/>
            </a:prstGeom>
            <a:noFill/>
          </p:spPr>
          <p:txBody>
            <a:bodyPr wrap="square" rtlCol="0">
              <a:spAutoFit/>
            </a:bodyPr>
            <a:lstStyle/>
            <a:p>
              <a:r>
                <a:rPr lang="en-US" dirty="0">
                  <a:solidFill>
                    <a:srgbClr val="0070C0"/>
                  </a:solidFill>
                </a:rPr>
                <a:t>Embeddings as vectors</a:t>
              </a:r>
            </a:p>
          </p:txBody>
        </p:sp>
      </p:grpSp>
      <p:cxnSp>
        <p:nvCxnSpPr>
          <p:cNvPr id="77" name="Straight Arrow Connector 76">
            <a:extLst>
              <a:ext uri="{FF2B5EF4-FFF2-40B4-BE49-F238E27FC236}">
                <a16:creationId xmlns:a16="http://schemas.microsoft.com/office/drawing/2014/main" id="{A8BECB59-A82B-ABF2-1404-EFC2323A44ED}"/>
              </a:ext>
            </a:extLst>
          </p:cNvPr>
          <p:cNvCxnSpPr>
            <a:cxnSpLocks/>
          </p:cNvCxnSpPr>
          <p:nvPr/>
        </p:nvCxnSpPr>
        <p:spPr>
          <a:xfrm>
            <a:off x="8822683" y="3396612"/>
            <a:ext cx="568515" cy="1230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DFF85B7-0095-2804-204C-304256C3BEB1}"/>
              </a:ext>
            </a:extLst>
          </p:cNvPr>
          <p:cNvCxnSpPr>
            <a:cxnSpLocks/>
          </p:cNvCxnSpPr>
          <p:nvPr/>
        </p:nvCxnSpPr>
        <p:spPr>
          <a:xfrm>
            <a:off x="8876537" y="2931840"/>
            <a:ext cx="493093" cy="432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3F6295D-DCC2-B3E4-5191-C7C57C2876AA}"/>
              </a:ext>
            </a:extLst>
          </p:cNvPr>
          <p:cNvCxnSpPr>
            <a:cxnSpLocks/>
          </p:cNvCxnSpPr>
          <p:nvPr/>
        </p:nvCxnSpPr>
        <p:spPr>
          <a:xfrm flipV="1">
            <a:off x="8885336" y="3615361"/>
            <a:ext cx="505862" cy="303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86AE11F7-9749-0367-53D5-35DCBAC3B9E1}"/>
              </a:ext>
            </a:extLst>
          </p:cNvPr>
          <p:cNvGrpSpPr/>
          <p:nvPr/>
        </p:nvGrpSpPr>
        <p:grpSpPr>
          <a:xfrm>
            <a:off x="10496251" y="2860578"/>
            <a:ext cx="1685930" cy="1369818"/>
            <a:chOff x="9575558" y="3264244"/>
            <a:chExt cx="1685930" cy="1369818"/>
          </a:xfrm>
        </p:grpSpPr>
        <p:pic>
          <p:nvPicPr>
            <p:cNvPr id="17" name="Graphic 16" descr="Database with solid fill">
              <a:extLst>
                <a:ext uri="{FF2B5EF4-FFF2-40B4-BE49-F238E27FC236}">
                  <a16:creationId xmlns:a16="http://schemas.microsoft.com/office/drawing/2014/main" id="{CCC27870-F139-802A-E409-B929931901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00527" y="3439867"/>
              <a:ext cx="1018572" cy="1018572"/>
            </a:xfrm>
            <a:prstGeom prst="rect">
              <a:avLst/>
            </a:prstGeom>
          </p:spPr>
        </p:pic>
        <p:pic>
          <p:nvPicPr>
            <p:cNvPr id="19" name="Graphic 18" descr="Books with solid fill">
              <a:extLst>
                <a:ext uri="{FF2B5EF4-FFF2-40B4-BE49-F238E27FC236}">
                  <a16:creationId xmlns:a16="http://schemas.microsoft.com/office/drawing/2014/main" id="{ADA7CA72-85D0-A210-E4A5-9ECE13FFFC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76738" y="3962023"/>
              <a:ext cx="672039" cy="672039"/>
            </a:xfrm>
            <a:prstGeom prst="rect">
              <a:avLst/>
            </a:prstGeom>
          </p:spPr>
        </p:pic>
        <p:sp>
          <p:nvSpPr>
            <p:cNvPr id="91" name="TextBox 90">
              <a:extLst>
                <a:ext uri="{FF2B5EF4-FFF2-40B4-BE49-F238E27FC236}">
                  <a16:creationId xmlns:a16="http://schemas.microsoft.com/office/drawing/2014/main" id="{62B9487C-60AF-3837-9C9F-84BC1D244E00}"/>
                </a:ext>
              </a:extLst>
            </p:cNvPr>
            <p:cNvSpPr txBox="1"/>
            <p:nvPr/>
          </p:nvSpPr>
          <p:spPr>
            <a:xfrm>
              <a:off x="9575558" y="3264244"/>
              <a:ext cx="1685930" cy="307777"/>
            </a:xfrm>
            <a:prstGeom prst="rect">
              <a:avLst/>
            </a:prstGeom>
            <a:noFill/>
          </p:spPr>
          <p:txBody>
            <a:bodyPr wrap="square" rtlCol="0">
              <a:spAutoFit/>
            </a:bodyPr>
            <a:lstStyle/>
            <a:p>
              <a:pPr algn="ctr"/>
              <a:r>
                <a:rPr lang="en-US" dirty="0">
                  <a:solidFill>
                    <a:srgbClr val="0070C0"/>
                  </a:solidFill>
                </a:rPr>
                <a:t>Knowledge base</a:t>
              </a:r>
            </a:p>
          </p:txBody>
        </p:sp>
      </p:grpSp>
      <p:sp>
        <p:nvSpPr>
          <p:cNvPr id="92" name="TextBox 91">
            <a:extLst>
              <a:ext uri="{FF2B5EF4-FFF2-40B4-BE49-F238E27FC236}">
                <a16:creationId xmlns:a16="http://schemas.microsoft.com/office/drawing/2014/main" id="{0F1161C9-4B04-BF9A-7211-75B475353E95}"/>
              </a:ext>
            </a:extLst>
          </p:cNvPr>
          <p:cNvSpPr txBox="1"/>
          <p:nvPr/>
        </p:nvSpPr>
        <p:spPr>
          <a:xfrm>
            <a:off x="10587725" y="4958603"/>
            <a:ext cx="1685930" cy="954107"/>
          </a:xfrm>
          <a:prstGeom prst="rect">
            <a:avLst/>
          </a:prstGeom>
          <a:noFill/>
        </p:spPr>
        <p:txBody>
          <a:bodyPr wrap="square" rtlCol="0">
            <a:spAutoFit/>
          </a:bodyPr>
          <a:lstStyle/>
          <a:p>
            <a:pPr algn="ctr"/>
            <a:r>
              <a:rPr lang="en-US" b="1" dirty="0" err="1">
                <a:solidFill>
                  <a:srgbClr val="00B050"/>
                </a:solidFill>
                <a:latin typeface="Aptos" panose="020B0004020202020204" pitchFamily="34" charset="0"/>
              </a:rPr>
              <a:t>ChromaDb</a:t>
            </a:r>
            <a:r>
              <a:rPr lang="en-US" b="1" dirty="0">
                <a:solidFill>
                  <a:srgbClr val="00B050"/>
                </a:solidFill>
                <a:latin typeface="Aptos" panose="020B0004020202020204" pitchFamily="34" charset="0"/>
              </a:rPr>
              <a:t>, Pinecone, Azure Index, Neo4j, etc. AKA "vector store"</a:t>
            </a:r>
          </a:p>
        </p:txBody>
      </p:sp>
      <p:cxnSp>
        <p:nvCxnSpPr>
          <p:cNvPr id="93" name="Straight Arrow Connector 92">
            <a:extLst>
              <a:ext uri="{FF2B5EF4-FFF2-40B4-BE49-F238E27FC236}">
                <a16:creationId xmlns:a16="http://schemas.microsoft.com/office/drawing/2014/main" id="{7D3928B5-5752-37AD-2DE5-EFB3C71EDE48}"/>
              </a:ext>
            </a:extLst>
          </p:cNvPr>
          <p:cNvCxnSpPr>
            <a:cxnSpLocks/>
            <a:stCxn id="15" idx="3"/>
          </p:cNvCxnSpPr>
          <p:nvPr/>
        </p:nvCxnSpPr>
        <p:spPr>
          <a:xfrm>
            <a:off x="10409770" y="3541478"/>
            <a:ext cx="66481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DD5FE768-A7E4-E7DA-E0C7-0608CF0EE6A7}"/>
              </a:ext>
            </a:extLst>
          </p:cNvPr>
          <p:cNvGrpSpPr/>
          <p:nvPr/>
        </p:nvGrpSpPr>
        <p:grpSpPr>
          <a:xfrm>
            <a:off x="5245185" y="3901975"/>
            <a:ext cx="1888852" cy="340166"/>
            <a:chOff x="5911767" y="2876260"/>
            <a:chExt cx="1888852" cy="340166"/>
          </a:xfrm>
        </p:grpSpPr>
        <p:cxnSp>
          <p:nvCxnSpPr>
            <p:cNvPr id="96" name="Straight Arrow Connector 95">
              <a:extLst>
                <a:ext uri="{FF2B5EF4-FFF2-40B4-BE49-F238E27FC236}">
                  <a16:creationId xmlns:a16="http://schemas.microsoft.com/office/drawing/2014/main" id="{06B3793E-B8D1-07E4-3DDD-C0E79392C243}"/>
                </a:ext>
              </a:extLst>
            </p:cNvPr>
            <p:cNvCxnSpPr>
              <a:cxnSpLocks/>
            </p:cNvCxnSpPr>
            <p:nvPr/>
          </p:nvCxnSpPr>
          <p:spPr>
            <a:xfrm>
              <a:off x="5911767" y="2876260"/>
              <a:ext cx="1888852" cy="13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3137D34-0FB9-35D3-8FB8-A86E99C7B509}"/>
                </a:ext>
              </a:extLst>
            </p:cNvPr>
            <p:cNvSpPr txBox="1"/>
            <p:nvPr/>
          </p:nvSpPr>
          <p:spPr>
            <a:xfrm>
              <a:off x="6364395" y="2908649"/>
              <a:ext cx="1258324" cy="307777"/>
            </a:xfrm>
            <a:prstGeom prst="rect">
              <a:avLst/>
            </a:prstGeom>
            <a:noFill/>
          </p:spPr>
          <p:txBody>
            <a:bodyPr wrap="square" rtlCol="0">
              <a:spAutoFit/>
            </a:bodyPr>
            <a:lstStyle/>
            <a:p>
              <a:r>
                <a:rPr lang="en-US" dirty="0">
                  <a:solidFill>
                    <a:srgbClr val="FF0000"/>
                  </a:solidFill>
                </a:rPr>
                <a:t>conversion</a:t>
              </a:r>
            </a:p>
          </p:txBody>
        </p:sp>
      </p:grpSp>
      <p:sp>
        <p:nvSpPr>
          <p:cNvPr id="102" name="TextBox 101">
            <a:extLst>
              <a:ext uri="{FF2B5EF4-FFF2-40B4-BE49-F238E27FC236}">
                <a16:creationId xmlns:a16="http://schemas.microsoft.com/office/drawing/2014/main" id="{6493F4A9-3544-04AD-E68A-3C94138DDE66}"/>
              </a:ext>
            </a:extLst>
          </p:cNvPr>
          <p:cNvSpPr txBox="1"/>
          <p:nvPr/>
        </p:nvSpPr>
        <p:spPr>
          <a:xfrm>
            <a:off x="10587541" y="4254212"/>
            <a:ext cx="1685930" cy="738664"/>
          </a:xfrm>
          <a:prstGeom prst="rect">
            <a:avLst/>
          </a:prstGeom>
          <a:noFill/>
        </p:spPr>
        <p:txBody>
          <a:bodyPr wrap="square" rtlCol="0">
            <a:spAutoFit/>
          </a:bodyPr>
          <a:lstStyle/>
          <a:p>
            <a:pPr algn="ctr"/>
            <a:r>
              <a:rPr lang="en-US" dirty="0">
                <a:solidFill>
                  <a:srgbClr val="FF0000"/>
                </a:solidFill>
              </a:rPr>
              <a:t>Stores embeddings / chunks</a:t>
            </a:r>
          </a:p>
        </p:txBody>
      </p:sp>
      <p:grpSp>
        <p:nvGrpSpPr>
          <p:cNvPr id="76" name="Group 75">
            <a:extLst>
              <a:ext uri="{FF2B5EF4-FFF2-40B4-BE49-F238E27FC236}">
                <a16:creationId xmlns:a16="http://schemas.microsoft.com/office/drawing/2014/main" id="{D393564D-8066-B223-9E4B-777C40A68977}"/>
              </a:ext>
            </a:extLst>
          </p:cNvPr>
          <p:cNvGrpSpPr/>
          <p:nvPr/>
        </p:nvGrpSpPr>
        <p:grpSpPr>
          <a:xfrm>
            <a:off x="9360220" y="2227406"/>
            <a:ext cx="1183538" cy="1617883"/>
            <a:chOff x="9969549" y="1154962"/>
            <a:chExt cx="1183538" cy="1617883"/>
          </a:xfrm>
        </p:grpSpPr>
        <p:sp>
          <p:nvSpPr>
            <p:cNvPr id="15" name="Rounded Rectangle 14">
              <a:extLst>
                <a:ext uri="{FF2B5EF4-FFF2-40B4-BE49-F238E27FC236}">
                  <a16:creationId xmlns:a16="http://schemas.microsoft.com/office/drawing/2014/main" id="{5989CCD3-5355-EE93-F1BC-792EBDC997E6}"/>
                </a:ext>
              </a:extLst>
            </p:cNvPr>
            <p:cNvSpPr/>
            <p:nvPr/>
          </p:nvSpPr>
          <p:spPr>
            <a:xfrm>
              <a:off x="10000527" y="2165223"/>
              <a:ext cx="1018572" cy="607622"/>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Build semantic index</a:t>
              </a:r>
            </a:p>
          </p:txBody>
        </p:sp>
        <p:sp>
          <p:nvSpPr>
            <p:cNvPr id="75" name="TextBox 74">
              <a:extLst>
                <a:ext uri="{FF2B5EF4-FFF2-40B4-BE49-F238E27FC236}">
                  <a16:creationId xmlns:a16="http://schemas.microsoft.com/office/drawing/2014/main" id="{8CBC066C-5535-FCF3-33FB-11B951F1C842}"/>
                </a:ext>
              </a:extLst>
            </p:cNvPr>
            <p:cNvSpPr txBox="1"/>
            <p:nvPr/>
          </p:nvSpPr>
          <p:spPr>
            <a:xfrm>
              <a:off x="9969549" y="1154962"/>
              <a:ext cx="1183538" cy="954107"/>
            </a:xfrm>
            <a:prstGeom prst="rect">
              <a:avLst/>
            </a:prstGeom>
            <a:noFill/>
          </p:spPr>
          <p:txBody>
            <a:bodyPr wrap="square" rtlCol="0">
              <a:spAutoFit/>
            </a:bodyPr>
            <a:lstStyle/>
            <a:p>
              <a:pPr algn="ctr"/>
              <a:r>
                <a:rPr lang="en-US" dirty="0">
                  <a:solidFill>
                    <a:srgbClr val="0070C0"/>
                  </a:solidFill>
                </a:rPr>
                <a:t>Embeddings stored into semantic index</a:t>
              </a:r>
            </a:p>
          </p:txBody>
        </p:sp>
      </p:grpSp>
      <p:sp>
        <p:nvSpPr>
          <p:cNvPr id="7" name="Title 6">
            <a:extLst>
              <a:ext uri="{FF2B5EF4-FFF2-40B4-BE49-F238E27FC236}">
                <a16:creationId xmlns:a16="http://schemas.microsoft.com/office/drawing/2014/main" id="{46B3BD27-4887-3033-45D7-991A547A9F7B}"/>
              </a:ext>
            </a:extLst>
          </p:cNvPr>
          <p:cNvSpPr>
            <a:spLocks noGrp="1"/>
          </p:cNvSpPr>
          <p:nvPr>
            <p:ph type="title"/>
          </p:nvPr>
        </p:nvSpPr>
        <p:spPr>
          <a:xfrm>
            <a:off x="938525" y="68831"/>
            <a:ext cx="10694925" cy="749952"/>
          </a:xfrm>
        </p:spPr>
        <p:txBody>
          <a:bodyPr/>
          <a:lstStyle/>
          <a:p>
            <a:r>
              <a:rPr lang="en-US" dirty="0"/>
              <a:t>Detailed Data Ingestion Pipeline (Vector DB)</a:t>
            </a:r>
          </a:p>
        </p:txBody>
      </p:sp>
    </p:spTree>
    <p:extLst>
      <p:ext uri="{BB962C8B-B14F-4D97-AF65-F5344CB8AC3E}">
        <p14:creationId xmlns:p14="http://schemas.microsoft.com/office/powerpoint/2010/main" val="79589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par>
                                <p:cTn id="32" presetID="22" presetClass="entr" presetSubtype="8"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par>
                                <p:cTn id="35" presetID="22" presetClass="entr" presetSubtype="8"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par>
                                <p:cTn id="49" presetID="22" presetClass="entr" presetSubtype="8"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left)">
                                      <p:cBhvr>
                                        <p:cTn id="51" dur="500"/>
                                        <p:tgtEl>
                                          <p:spTgt spid="52"/>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left)">
                                      <p:cBhvr>
                                        <p:cTn id="65" dur="500"/>
                                        <p:tgtEl>
                                          <p:spTgt spid="58"/>
                                        </p:tgtEl>
                                      </p:cBhvr>
                                    </p:animEffect>
                                  </p:childTnLst>
                                </p:cTn>
                              </p:par>
                              <p:par>
                                <p:cTn id="66" presetID="22" presetClass="entr" presetSubtype="8"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left)">
                                      <p:cBhvr>
                                        <p:cTn id="68" dur="500"/>
                                        <p:tgtEl>
                                          <p:spTgt spid="59"/>
                                        </p:tgtEl>
                                      </p:cBhvr>
                                    </p:animEffect>
                                  </p:childTnLst>
                                </p:cTn>
                              </p:par>
                              <p:par>
                                <p:cTn id="69" presetID="22" presetClass="entr" presetSubtype="8"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wipe(left)">
                                      <p:cBhvr>
                                        <p:cTn id="71" dur="500"/>
                                        <p:tgtEl>
                                          <p:spTgt spid="6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wipe(left)">
                                      <p:cBhvr>
                                        <p:cTn id="76" dur="500"/>
                                        <p:tgtEl>
                                          <p:spTgt spid="10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wipe(left)">
                                      <p:cBhvr>
                                        <p:cTn id="85" dur="500"/>
                                        <p:tgtEl>
                                          <p:spTgt spid="77"/>
                                        </p:tgtEl>
                                      </p:cBhvr>
                                    </p:animEffect>
                                  </p:childTnLst>
                                </p:cTn>
                              </p:par>
                              <p:par>
                                <p:cTn id="86" presetID="22" presetClass="entr" presetSubtype="8"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wipe(left)">
                                      <p:cBhvr>
                                        <p:cTn id="88" dur="500"/>
                                        <p:tgtEl>
                                          <p:spTgt spid="78"/>
                                        </p:tgtEl>
                                      </p:cBhvr>
                                    </p:animEffect>
                                  </p:childTnLst>
                                </p:cTn>
                              </p:par>
                              <p:par>
                                <p:cTn id="89" presetID="22" presetClass="entr" presetSubtype="8" fill="hold" nodeType="with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left)">
                                      <p:cBhvr>
                                        <p:cTn id="91" dur="500"/>
                                        <p:tgtEl>
                                          <p:spTgt spid="79"/>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7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93"/>
                                        </p:tgtEl>
                                        <p:attrNameLst>
                                          <p:attrName>style.visibility</p:attrName>
                                        </p:attrNameLst>
                                      </p:cBhvr>
                                      <p:to>
                                        <p:strVal val="visible"/>
                                      </p:to>
                                    </p:set>
                                    <p:animEffect transition="in" filter="wipe(up)">
                                      <p:cBhvr>
                                        <p:cTn id="100" dur="500"/>
                                        <p:tgtEl>
                                          <p:spTgt spid="9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0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7" grpId="0"/>
      <p:bldP spid="92" grpId="0"/>
      <p:bldP spid="10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C43D-E050-922C-A75F-905DEFF3AB02}"/>
              </a:ext>
            </a:extLst>
          </p:cNvPr>
          <p:cNvSpPr>
            <a:spLocks noGrp="1"/>
          </p:cNvSpPr>
          <p:nvPr>
            <p:ph type="title"/>
          </p:nvPr>
        </p:nvSpPr>
        <p:spPr/>
        <p:txBody>
          <a:bodyPr/>
          <a:lstStyle/>
          <a:p>
            <a:r>
              <a:rPr lang="en-US" dirty="0"/>
              <a:t>Common PDF Parsing Frameworks</a:t>
            </a:r>
          </a:p>
        </p:txBody>
      </p:sp>
      <p:graphicFrame>
        <p:nvGraphicFramePr>
          <p:cNvPr id="6" name="Content Placeholder 5">
            <a:extLst>
              <a:ext uri="{FF2B5EF4-FFF2-40B4-BE49-F238E27FC236}">
                <a16:creationId xmlns:a16="http://schemas.microsoft.com/office/drawing/2014/main" id="{F6B3425F-4439-E895-0F72-C60BC93C0F7B}"/>
              </a:ext>
            </a:extLst>
          </p:cNvPr>
          <p:cNvGraphicFramePr>
            <a:graphicFrameLocks noGrp="1"/>
          </p:cNvGraphicFramePr>
          <p:nvPr>
            <p:ph idx="1"/>
            <p:extLst>
              <p:ext uri="{D42A27DB-BD31-4B8C-83A1-F6EECF244321}">
                <p14:modId xmlns:p14="http://schemas.microsoft.com/office/powerpoint/2010/main" val="2970628001"/>
              </p:ext>
            </p:extLst>
          </p:nvPr>
        </p:nvGraphicFramePr>
        <p:xfrm>
          <a:off x="611124" y="1131969"/>
          <a:ext cx="8320841" cy="4343400"/>
        </p:xfrm>
        <a:graphic>
          <a:graphicData uri="http://schemas.openxmlformats.org/drawingml/2006/table">
            <a:tbl>
              <a:tblPr firstRow="1" bandRow="1">
                <a:tableStyleId>{5C22544A-7EE6-4342-B048-85BDC9FD1C3A}</a:tableStyleId>
              </a:tblPr>
              <a:tblGrid>
                <a:gridCol w="2344111">
                  <a:extLst>
                    <a:ext uri="{9D8B030D-6E8A-4147-A177-3AD203B41FA5}">
                      <a16:colId xmlns:a16="http://schemas.microsoft.com/office/drawing/2014/main" val="1143804968"/>
                    </a:ext>
                  </a:extLst>
                </a:gridCol>
                <a:gridCol w="5976730">
                  <a:extLst>
                    <a:ext uri="{9D8B030D-6E8A-4147-A177-3AD203B41FA5}">
                      <a16:colId xmlns:a16="http://schemas.microsoft.com/office/drawing/2014/main" val="3520737396"/>
                    </a:ext>
                  </a:extLst>
                </a:gridCol>
              </a:tblGrid>
              <a:tr h="0">
                <a:tc>
                  <a:txBody>
                    <a:bodyPr/>
                    <a:lstStyle/>
                    <a:p>
                      <a:r>
                        <a:rPr lang="en-US" dirty="0"/>
                        <a:t>Tool / Framework</a:t>
                      </a:r>
                    </a:p>
                  </a:txBody>
                  <a:tcPr/>
                </a:tc>
                <a:tc>
                  <a:txBody>
                    <a:bodyPr/>
                    <a:lstStyle/>
                    <a:p>
                      <a:r>
                        <a:rPr lang="en-US" dirty="0"/>
                        <a:t>What it does (for RAG over PDFs)</a:t>
                      </a:r>
                    </a:p>
                  </a:txBody>
                  <a:tcPr/>
                </a:tc>
                <a:extLst>
                  <a:ext uri="{0D108BD9-81ED-4DB2-BD59-A6C34878D82A}">
                    <a16:rowId xmlns:a16="http://schemas.microsoft.com/office/drawing/2014/main" val="2031449533"/>
                  </a:ext>
                </a:extLst>
              </a:tr>
              <a:tr h="370840">
                <a:tc>
                  <a:txBody>
                    <a:bodyPr/>
                    <a:lstStyle/>
                    <a:p>
                      <a:r>
                        <a:rPr lang="en-US" dirty="0" err="1"/>
                        <a:t>Unstructured.io</a:t>
                      </a:r>
                      <a:endParaRPr lang="en-US" dirty="0"/>
                    </a:p>
                  </a:txBody>
                  <a:tcPr/>
                </a:tc>
                <a:tc>
                  <a:txBody>
                    <a:bodyPr/>
                    <a:lstStyle/>
                    <a:p>
                      <a:r>
                        <a:rPr lang="en-US" dirty="0"/>
                        <a:t>Open-source, layout-aware PDF -&gt; clean text/elements</a:t>
                      </a:r>
                    </a:p>
                  </a:txBody>
                  <a:tcPr/>
                </a:tc>
                <a:extLst>
                  <a:ext uri="{0D108BD9-81ED-4DB2-BD59-A6C34878D82A}">
                    <a16:rowId xmlns:a16="http://schemas.microsoft.com/office/drawing/2014/main" val="2942254999"/>
                  </a:ext>
                </a:extLst>
              </a:tr>
              <a:tr h="370840">
                <a:tc>
                  <a:txBody>
                    <a:bodyPr/>
                    <a:lstStyle/>
                    <a:p>
                      <a:r>
                        <a:rPr lang="en-US" dirty="0" err="1"/>
                        <a:t>LlamaParse</a:t>
                      </a:r>
                      <a:endParaRPr lang="en-US" dirty="0"/>
                    </a:p>
                  </a:txBody>
                  <a:tcPr/>
                </a:tc>
                <a:tc>
                  <a:txBody>
                    <a:bodyPr/>
                    <a:lstStyle/>
                    <a:p>
                      <a:r>
                        <a:rPr lang="en-US" dirty="0"/>
                        <a:t>Hosted, high-fidelity PDF -&gt; Markdown/text for complex layouts</a:t>
                      </a:r>
                    </a:p>
                  </a:txBody>
                  <a:tcPr/>
                </a:tc>
                <a:extLst>
                  <a:ext uri="{0D108BD9-81ED-4DB2-BD59-A6C34878D82A}">
                    <a16:rowId xmlns:a16="http://schemas.microsoft.com/office/drawing/2014/main" val="3312733284"/>
                  </a:ext>
                </a:extLst>
              </a:tr>
              <a:tr h="370840">
                <a:tc>
                  <a:txBody>
                    <a:bodyPr/>
                    <a:lstStyle/>
                    <a:p>
                      <a:r>
                        <a:rPr lang="en-US" dirty="0" err="1"/>
                        <a:t>Docling</a:t>
                      </a:r>
                      <a:endParaRPr lang="en-US" dirty="0"/>
                    </a:p>
                  </a:txBody>
                  <a:tcPr/>
                </a:tc>
                <a:tc>
                  <a:txBody>
                    <a:bodyPr/>
                    <a:lstStyle/>
                    <a:p>
                      <a:r>
                        <a:rPr lang="en-US" dirty="0"/>
                        <a:t>OSS, high-quality parsing for complex, layout-heavy PDFs</a:t>
                      </a:r>
                    </a:p>
                  </a:txBody>
                  <a:tcPr/>
                </a:tc>
                <a:extLst>
                  <a:ext uri="{0D108BD9-81ED-4DB2-BD59-A6C34878D82A}">
                    <a16:rowId xmlns:a16="http://schemas.microsoft.com/office/drawing/2014/main" val="316174402"/>
                  </a:ext>
                </a:extLst>
              </a:tr>
              <a:tr h="370840">
                <a:tc>
                  <a:txBody>
                    <a:bodyPr/>
                    <a:lstStyle/>
                    <a:p>
                      <a:r>
                        <a:rPr lang="en-US" dirty="0"/>
                        <a:t>Marker</a:t>
                      </a:r>
                    </a:p>
                  </a:txBody>
                  <a:tcPr/>
                </a:tc>
                <a:tc>
                  <a:txBody>
                    <a:bodyPr/>
                    <a:lstStyle/>
                    <a:p>
                      <a:r>
                        <a:rPr lang="en-US" dirty="0"/>
                        <a:t>PDF -&gt; Markdown with OCR, good for long-form text</a:t>
                      </a:r>
                    </a:p>
                  </a:txBody>
                  <a:tcPr/>
                </a:tc>
                <a:extLst>
                  <a:ext uri="{0D108BD9-81ED-4DB2-BD59-A6C34878D82A}">
                    <a16:rowId xmlns:a16="http://schemas.microsoft.com/office/drawing/2014/main" val="2014586395"/>
                  </a:ext>
                </a:extLst>
              </a:tr>
              <a:tr h="370840">
                <a:tc>
                  <a:txBody>
                    <a:bodyPr/>
                    <a:lstStyle/>
                    <a:p>
                      <a:r>
                        <a:rPr lang="en-US" dirty="0" err="1"/>
                        <a:t>PageMage</a:t>
                      </a:r>
                      <a:endParaRPr lang="en-US" dirty="0"/>
                    </a:p>
                  </a:txBody>
                  <a:tcPr/>
                </a:tc>
                <a:tc>
                  <a:txBody>
                    <a:bodyPr/>
                    <a:lstStyle/>
                    <a:p>
                      <a:r>
                        <a:rPr lang="en-US" dirty="0"/>
                        <a:t>Research-grade parser for scientific PDFs with structure</a:t>
                      </a:r>
                    </a:p>
                  </a:txBody>
                  <a:tcPr/>
                </a:tc>
                <a:extLst>
                  <a:ext uri="{0D108BD9-81ED-4DB2-BD59-A6C34878D82A}">
                    <a16:rowId xmlns:a16="http://schemas.microsoft.com/office/drawing/2014/main" val="1796307772"/>
                  </a:ext>
                </a:extLst>
              </a:tr>
              <a:tr h="370840">
                <a:tc>
                  <a:txBody>
                    <a:bodyPr/>
                    <a:lstStyle/>
                    <a:p>
                      <a:r>
                        <a:rPr lang="en-US" dirty="0" err="1"/>
                        <a:t>pypdf</a:t>
                      </a:r>
                      <a:r>
                        <a:rPr lang="en-US" dirty="0"/>
                        <a:t> / PyPDF2</a:t>
                      </a:r>
                    </a:p>
                  </a:txBody>
                  <a:tcPr/>
                </a:tc>
                <a:tc>
                  <a:txBody>
                    <a:bodyPr/>
                    <a:lstStyle/>
                    <a:p>
                      <a:r>
                        <a:rPr lang="en-US" dirty="0"/>
                        <a:t>Simple Python PDF text extraction for basic docs</a:t>
                      </a:r>
                    </a:p>
                  </a:txBody>
                  <a:tcPr/>
                </a:tc>
                <a:extLst>
                  <a:ext uri="{0D108BD9-81ED-4DB2-BD59-A6C34878D82A}">
                    <a16:rowId xmlns:a16="http://schemas.microsoft.com/office/drawing/2014/main" val="3179429605"/>
                  </a:ext>
                </a:extLst>
              </a:tr>
              <a:tr h="370840">
                <a:tc>
                  <a:txBody>
                    <a:bodyPr/>
                    <a:lstStyle/>
                    <a:p>
                      <a:r>
                        <a:rPr lang="en-US" dirty="0"/>
                        <a:t>pdfplumber</a:t>
                      </a:r>
                    </a:p>
                  </a:txBody>
                  <a:tcPr/>
                </a:tc>
                <a:tc>
                  <a:txBody>
                    <a:bodyPr/>
                    <a:lstStyle/>
                    <a:p>
                      <a:r>
                        <a:rPr lang="en-US" dirty="0"/>
                        <a:t>Text + coordinates and table extraction</a:t>
                      </a:r>
                    </a:p>
                  </a:txBody>
                  <a:tcPr/>
                </a:tc>
                <a:extLst>
                  <a:ext uri="{0D108BD9-81ED-4DB2-BD59-A6C34878D82A}">
                    <a16:rowId xmlns:a16="http://schemas.microsoft.com/office/drawing/2014/main" val="3752702485"/>
                  </a:ext>
                </a:extLst>
              </a:tr>
              <a:tr h="370840">
                <a:tc>
                  <a:txBody>
                    <a:bodyPr/>
                    <a:lstStyle/>
                    <a:p>
                      <a:r>
                        <a:rPr lang="en-US" dirty="0" err="1"/>
                        <a:t>LangChain</a:t>
                      </a:r>
                      <a:endParaRPr lang="en-US" dirty="0"/>
                    </a:p>
                  </a:txBody>
                  <a:tcPr/>
                </a:tc>
                <a:tc>
                  <a:txBody>
                    <a:bodyPr/>
                    <a:lstStyle/>
                    <a:p>
                      <a:r>
                        <a:rPr lang="en-US" dirty="0"/>
                        <a:t>RAG framework with multiple PDF loaders and </a:t>
                      </a:r>
                      <a:r>
                        <a:rPr lang="en-US" dirty="0" err="1"/>
                        <a:t>chunkers</a:t>
                      </a:r>
                      <a:endParaRPr lang="en-US" dirty="0"/>
                    </a:p>
                  </a:txBody>
                  <a:tcPr/>
                </a:tc>
                <a:extLst>
                  <a:ext uri="{0D108BD9-81ED-4DB2-BD59-A6C34878D82A}">
                    <a16:rowId xmlns:a16="http://schemas.microsoft.com/office/drawing/2014/main" val="2102643508"/>
                  </a:ext>
                </a:extLst>
              </a:tr>
              <a:tr h="370840">
                <a:tc>
                  <a:txBody>
                    <a:bodyPr/>
                    <a:lstStyle/>
                    <a:p>
                      <a:r>
                        <a:rPr lang="en-US" dirty="0" err="1"/>
                        <a:t>LlamaIndex</a:t>
                      </a:r>
                      <a:endParaRPr lang="en-US" dirty="0"/>
                    </a:p>
                  </a:txBody>
                  <a:tcPr/>
                </a:tc>
                <a:tc>
                  <a:txBody>
                    <a:bodyPr/>
                    <a:lstStyle/>
                    <a:p>
                      <a:r>
                        <a:rPr lang="en-US" dirty="0"/>
                        <a:t>RAG framework with nod—based PDF ingest and chunking</a:t>
                      </a:r>
                    </a:p>
                  </a:txBody>
                  <a:tcPr/>
                </a:tc>
                <a:extLst>
                  <a:ext uri="{0D108BD9-81ED-4DB2-BD59-A6C34878D82A}">
                    <a16:rowId xmlns:a16="http://schemas.microsoft.com/office/drawing/2014/main" val="1993563358"/>
                  </a:ext>
                </a:extLst>
              </a:tr>
              <a:tr h="370840">
                <a:tc>
                  <a:txBody>
                    <a:bodyPr/>
                    <a:lstStyle/>
                    <a:p>
                      <a:r>
                        <a:rPr lang="en-US" dirty="0"/>
                        <a:t>Nanonets/</a:t>
                      </a:r>
                      <a:r>
                        <a:rPr lang="en-US" dirty="0" err="1"/>
                        <a:t>Firecrawl</a:t>
                      </a:r>
                      <a:endParaRPr lang="en-US" dirty="0"/>
                    </a:p>
                  </a:txBody>
                  <a:tcPr/>
                </a:tc>
                <a:tc>
                  <a:txBody>
                    <a:bodyPr/>
                    <a:lstStyle/>
                    <a:p>
                      <a:r>
                        <a:rPr lang="en-US" dirty="0"/>
                        <a:t>Managed APIs that output RAG-ready chunks from PDFs</a:t>
                      </a:r>
                    </a:p>
                  </a:txBody>
                  <a:tcPr/>
                </a:tc>
                <a:extLst>
                  <a:ext uri="{0D108BD9-81ED-4DB2-BD59-A6C34878D82A}">
                    <a16:rowId xmlns:a16="http://schemas.microsoft.com/office/drawing/2014/main" val="1616745063"/>
                  </a:ext>
                </a:extLst>
              </a:tr>
            </a:tbl>
          </a:graphicData>
        </a:graphic>
      </p:graphicFrame>
      <p:pic>
        <p:nvPicPr>
          <p:cNvPr id="1026" name="Picture 2" descr="Easy Web Scraping and Chunking by ...">
            <a:extLst>
              <a:ext uri="{FF2B5EF4-FFF2-40B4-BE49-F238E27FC236}">
                <a16:creationId xmlns:a16="http://schemas.microsoft.com/office/drawing/2014/main" id="{27D1DCAF-8DA5-361C-67D4-C4F36B2F7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3368" y="776567"/>
            <a:ext cx="2054141" cy="7865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ngChain: A Comprehensive Framework ...">
            <a:extLst>
              <a:ext uri="{FF2B5EF4-FFF2-40B4-BE49-F238E27FC236}">
                <a16:creationId xmlns:a16="http://schemas.microsoft.com/office/drawing/2014/main" id="{A92867EE-936C-DAFD-0801-DD901F121F1D}"/>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536922" y="1681755"/>
            <a:ext cx="1900587" cy="12647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docling-project/docling: Get ...">
            <a:extLst>
              <a:ext uri="{FF2B5EF4-FFF2-40B4-BE49-F238E27FC236}">
                <a16:creationId xmlns:a16="http://schemas.microsoft.com/office/drawing/2014/main" id="{3BF68BC0-C5EF-9556-65CD-23E735FC5D5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50450" y="2771436"/>
            <a:ext cx="1768036" cy="8840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ilient Application Using LlamaIndex ...">
            <a:extLst>
              <a:ext uri="{FF2B5EF4-FFF2-40B4-BE49-F238E27FC236}">
                <a16:creationId xmlns:a16="http://schemas.microsoft.com/office/drawing/2014/main" id="{94E0800D-12A3-5C03-7413-ED2C6134202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86253" y="3769817"/>
            <a:ext cx="2521390" cy="8624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lcome to PyPDF2 — PyPDF2 documentation">
            <a:extLst>
              <a:ext uri="{FF2B5EF4-FFF2-40B4-BE49-F238E27FC236}">
                <a16:creationId xmlns:a16="http://schemas.microsoft.com/office/drawing/2014/main" id="{E39149F0-DE9B-6713-4A8B-607CD5A6E31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0040" y="5153187"/>
            <a:ext cx="1413816" cy="47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981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 Takeaways</a:t>
            </a:r>
          </a:p>
        </p:txBody>
      </p:sp>
      <p:sp>
        <p:nvSpPr>
          <p:cNvPr id="3" name="Content Placeholder 2"/>
          <p:cNvSpPr>
            <a:spLocks noGrp="1"/>
          </p:cNvSpPr>
          <p:nvPr>
            <p:ph idx="1"/>
          </p:nvPr>
        </p:nvSpPr>
        <p:spPr/>
        <p:txBody>
          <a:bodyPr/>
          <a:lstStyle/>
          <a:p>
            <a:endParaRPr/>
          </a:p>
          <a:p>
            <a:pPr>
              <a:spcAft>
                <a:spcPts val="1000"/>
              </a:spcAft>
            </a:pPr>
            <a:r>
              <a:t>1. Vectors represent meaning (Semantic Search)</a:t>
            </a:r>
          </a:p>
          <a:p>
            <a:pPr>
              <a:spcAft>
                <a:spcPts val="1000"/>
              </a:spcAft>
            </a:pPr>
            <a:r>
              <a:t>2. Vector Databases allow fast similarity lookup</a:t>
            </a:r>
          </a:p>
          <a:p>
            <a:pPr>
              <a:spcAft>
                <a:spcPts val="1000"/>
              </a:spcAft>
            </a:pPr>
            <a:r>
              <a:t>3. Chunking strategy is critical (Text vs Code)</a:t>
            </a:r>
          </a:p>
          <a:p>
            <a:pPr>
              <a:spcAft>
                <a:spcPts val="1000"/>
              </a:spcAft>
            </a:pPr>
            <a:r>
              <a:t>4. Metadata allows for precise citation</a:t>
            </a:r>
          </a:p>
          <a:p>
            <a:pPr>
              <a:spcAft>
                <a:spcPts val="1000"/>
              </a:spcAft>
            </a:pPr>
            <a:r>
              <a:t>5. Quality Retrieval = Quality Generation (RAG)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495E9-6FBD-8544-8E09-128A1A427DF4}"/>
              </a:ext>
            </a:extLst>
          </p:cNvPr>
          <p:cNvSpPr>
            <a:spLocks noGrp="1"/>
          </p:cNvSpPr>
          <p:nvPr>
            <p:ph type="title"/>
          </p:nvPr>
        </p:nvSpPr>
        <p:spPr/>
        <p:txBody>
          <a:bodyPr>
            <a:normAutofit fontScale="90000"/>
          </a:bodyPr>
          <a:lstStyle/>
          <a:p>
            <a:r>
              <a:rPr lang="en-US" dirty="0"/>
              <a:t>Using prompt templates	to incorporate retrieved chunks</a:t>
            </a:r>
          </a:p>
        </p:txBody>
      </p:sp>
      <p:sp>
        <p:nvSpPr>
          <p:cNvPr id="3" name="Content Placeholder 2">
            <a:extLst>
              <a:ext uri="{FF2B5EF4-FFF2-40B4-BE49-F238E27FC236}">
                <a16:creationId xmlns:a16="http://schemas.microsoft.com/office/drawing/2014/main" id="{9A2F3F91-8020-2A34-4794-6456485CBF66}"/>
              </a:ext>
            </a:extLst>
          </p:cNvPr>
          <p:cNvSpPr>
            <a:spLocks noGrp="1"/>
          </p:cNvSpPr>
          <p:nvPr>
            <p:ph idx="1"/>
          </p:nvPr>
        </p:nvSpPr>
        <p:spPr>
          <a:xfrm>
            <a:off x="850899" y="1143001"/>
            <a:ext cx="10934700" cy="2640302"/>
          </a:xfrm>
        </p:spPr>
        <p:txBody>
          <a:bodyPr>
            <a:normAutofit fontScale="85000" lnSpcReduction="10000"/>
          </a:bodyPr>
          <a:lstStyle/>
          <a:p>
            <a:pPr algn="l"/>
            <a:r>
              <a:rPr lang="en-US" dirty="0">
                <a:solidFill>
                  <a:srgbClr val="000000"/>
                </a:solidFill>
                <a:latin typeface="Helavatice Neue"/>
              </a:rPr>
              <a:t>A</a:t>
            </a:r>
            <a:r>
              <a:rPr lang="en-US" b="0" i="0" dirty="0">
                <a:solidFill>
                  <a:srgbClr val="000000"/>
                </a:solidFill>
                <a:effectLst/>
                <a:latin typeface="Helavatice Neue"/>
              </a:rPr>
              <a:t> scaffold or blueprint that guides the AI in generating a response. It usually contains placeholders or variables that can be dynamically filled based on specific input data</a:t>
            </a:r>
          </a:p>
          <a:p>
            <a:pPr algn="l"/>
            <a:r>
              <a:rPr lang="en-US" b="0" i="0" dirty="0">
                <a:solidFill>
                  <a:srgbClr val="000000"/>
                </a:solidFill>
                <a:effectLst/>
                <a:latin typeface="Helavatice Neue"/>
              </a:rPr>
              <a:t>Optimizing prompt templates is a crucial technique for improving the performance of AI models</a:t>
            </a:r>
          </a:p>
          <a:p>
            <a:pPr algn="l"/>
            <a:r>
              <a:rPr lang="en-US" b="0" i="0" dirty="0">
                <a:solidFill>
                  <a:srgbClr val="000000"/>
                </a:solidFill>
                <a:effectLst/>
                <a:latin typeface="Helavatice Neue"/>
              </a:rPr>
              <a:t>A well-designed prompt template not only provides clear instructions to the model but also structures the interaction in a way that the model can best utilize its training</a:t>
            </a:r>
          </a:p>
          <a:p>
            <a:pPr algn="l"/>
            <a:r>
              <a:rPr lang="en-US" b="0" i="0" dirty="0">
                <a:solidFill>
                  <a:srgbClr val="000000"/>
                </a:solidFill>
                <a:effectLst/>
                <a:latin typeface="Helavatice Neue"/>
              </a:rPr>
              <a:t>Prompt templates can direct the model in how to factor in (or not) retrieved data </a:t>
            </a:r>
          </a:p>
        </p:txBody>
      </p:sp>
      <p:pic>
        <p:nvPicPr>
          <p:cNvPr id="5" name="Picture 4">
            <a:extLst>
              <a:ext uri="{FF2B5EF4-FFF2-40B4-BE49-F238E27FC236}">
                <a16:creationId xmlns:a16="http://schemas.microsoft.com/office/drawing/2014/main" id="{1F39B2C0-E079-0B31-3F35-DEC1E1DD6C6C}"/>
              </a:ext>
            </a:extLst>
          </p:cNvPr>
          <p:cNvPicPr>
            <a:picLocks noChangeAspect="1"/>
          </p:cNvPicPr>
          <p:nvPr/>
        </p:nvPicPr>
        <p:blipFill>
          <a:blip r:embed="rId2"/>
          <a:stretch>
            <a:fillRect/>
          </a:stretch>
        </p:blipFill>
        <p:spPr>
          <a:xfrm>
            <a:off x="85061" y="4379301"/>
            <a:ext cx="5478727" cy="1696153"/>
          </a:xfrm>
          <a:prstGeom prst="rect">
            <a:avLst/>
          </a:prstGeom>
        </p:spPr>
      </p:pic>
      <p:pic>
        <p:nvPicPr>
          <p:cNvPr id="6" name="Picture 5">
            <a:extLst>
              <a:ext uri="{FF2B5EF4-FFF2-40B4-BE49-F238E27FC236}">
                <a16:creationId xmlns:a16="http://schemas.microsoft.com/office/drawing/2014/main" id="{1F5B5709-51BD-FF40-0929-E90BD4607A49}"/>
              </a:ext>
            </a:extLst>
          </p:cNvPr>
          <p:cNvPicPr>
            <a:picLocks noChangeAspect="1"/>
          </p:cNvPicPr>
          <p:nvPr/>
        </p:nvPicPr>
        <p:blipFill>
          <a:blip r:embed="rId3"/>
          <a:stretch>
            <a:fillRect/>
          </a:stretch>
        </p:blipFill>
        <p:spPr>
          <a:xfrm>
            <a:off x="5654748" y="4505339"/>
            <a:ext cx="6537252" cy="1444075"/>
          </a:xfrm>
          <a:prstGeom prst="rect">
            <a:avLst/>
          </a:prstGeom>
        </p:spPr>
      </p:pic>
      <p:sp>
        <p:nvSpPr>
          <p:cNvPr id="7" name="TextBox 6">
            <a:extLst>
              <a:ext uri="{FF2B5EF4-FFF2-40B4-BE49-F238E27FC236}">
                <a16:creationId xmlns:a16="http://schemas.microsoft.com/office/drawing/2014/main" id="{EAC76591-7C50-B3E6-6031-35CADEBD04FD}"/>
              </a:ext>
            </a:extLst>
          </p:cNvPr>
          <p:cNvSpPr txBox="1"/>
          <p:nvPr/>
        </p:nvSpPr>
        <p:spPr>
          <a:xfrm>
            <a:off x="1735561" y="4197562"/>
            <a:ext cx="2484747" cy="307777"/>
          </a:xfrm>
          <a:prstGeom prst="rect">
            <a:avLst/>
          </a:prstGeom>
          <a:solidFill>
            <a:schemeClr val="bg1"/>
          </a:solidFill>
          <a:ln w="22225">
            <a:solidFill>
              <a:schemeClr val="tx1"/>
            </a:solidFill>
          </a:ln>
        </p:spPr>
        <p:txBody>
          <a:bodyPr wrap="square" rtlCol="0">
            <a:spAutoFit/>
          </a:bodyPr>
          <a:lstStyle/>
          <a:p>
            <a:pPr algn="ctr"/>
            <a:r>
              <a:rPr lang="en-US" dirty="0"/>
              <a:t>Only use retrieved data</a:t>
            </a:r>
          </a:p>
        </p:txBody>
      </p:sp>
      <p:sp>
        <p:nvSpPr>
          <p:cNvPr id="8" name="TextBox 7">
            <a:extLst>
              <a:ext uri="{FF2B5EF4-FFF2-40B4-BE49-F238E27FC236}">
                <a16:creationId xmlns:a16="http://schemas.microsoft.com/office/drawing/2014/main" id="{06528244-5BD0-9E44-CAA1-6B6BC8DCEF00}"/>
              </a:ext>
            </a:extLst>
          </p:cNvPr>
          <p:cNvSpPr txBox="1"/>
          <p:nvPr/>
        </p:nvSpPr>
        <p:spPr>
          <a:xfrm>
            <a:off x="7214288" y="4351450"/>
            <a:ext cx="4000930" cy="307777"/>
          </a:xfrm>
          <a:prstGeom prst="rect">
            <a:avLst/>
          </a:prstGeom>
          <a:solidFill>
            <a:schemeClr val="bg1"/>
          </a:solidFill>
          <a:ln w="22225">
            <a:solidFill>
              <a:schemeClr val="tx1"/>
            </a:solidFill>
          </a:ln>
        </p:spPr>
        <p:txBody>
          <a:bodyPr wrap="square" rtlCol="0">
            <a:spAutoFit/>
          </a:bodyPr>
          <a:lstStyle/>
          <a:p>
            <a:pPr algn="ctr"/>
            <a:r>
              <a:rPr lang="en-US" dirty="0"/>
              <a:t>Augment LLMs query with retrieved data</a:t>
            </a:r>
          </a:p>
        </p:txBody>
      </p:sp>
    </p:spTree>
    <p:extLst>
      <p:ext uri="{BB962C8B-B14F-4D97-AF65-F5344CB8AC3E}">
        <p14:creationId xmlns:p14="http://schemas.microsoft.com/office/powerpoint/2010/main" val="241913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Putting It All Together: The RAG Flow</a:t>
            </a:r>
          </a:p>
        </p:txBody>
      </p:sp>
      <p:sp>
        <p:nvSpPr>
          <p:cNvPr id="3" name="Content Placeholder 2"/>
          <p:cNvSpPr>
            <a:spLocks noGrp="1"/>
          </p:cNvSpPr>
          <p:nvPr>
            <p:ph idx="1"/>
          </p:nvPr>
        </p:nvSpPr>
        <p:spPr/>
        <p:txBody>
          <a:bodyPr>
            <a:normAutofit fontScale="85000" lnSpcReduction="20000"/>
          </a:bodyPr>
          <a:lstStyle/>
          <a:p>
            <a:endParaRPr dirty="0"/>
          </a:p>
          <a:p>
            <a:pPr marL="0" indent="0">
              <a:spcAft>
                <a:spcPts val="1000"/>
              </a:spcAft>
              <a:buNone/>
            </a:pPr>
            <a:r>
              <a:rPr dirty="0"/>
              <a:t>1. INDEX PHASE (One time)</a:t>
            </a:r>
          </a:p>
          <a:p>
            <a:pPr marL="0" indent="0">
              <a:spcAft>
                <a:spcPts val="1000"/>
              </a:spcAft>
              <a:buNone/>
            </a:pPr>
            <a:r>
              <a:rPr lang="en-US" dirty="0"/>
              <a:t>	</a:t>
            </a:r>
            <a:r>
              <a:rPr dirty="0">
                <a:solidFill>
                  <a:srgbClr val="0070C0"/>
                </a:solidFill>
              </a:rPr>
              <a:t>- Extract -&gt; Chunk -&gt; Embed -&gt; Store</a:t>
            </a:r>
          </a:p>
          <a:p>
            <a:pPr>
              <a:spcAft>
                <a:spcPts val="1000"/>
              </a:spcAft>
            </a:pPr>
            <a:endParaRPr dirty="0"/>
          </a:p>
          <a:p>
            <a:pPr marL="0" indent="0">
              <a:spcAft>
                <a:spcPts val="1000"/>
              </a:spcAft>
              <a:buNone/>
            </a:pPr>
            <a:r>
              <a:rPr dirty="0"/>
              <a:t>2. SEARCH PHASE (Every query)</a:t>
            </a:r>
          </a:p>
          <a:p>
            <a:pPr marL="0" indent="0">
              <a:spcAft>
                <a:spcPts val="1000"/>
              </a:spcAft>
              <a:buNone/>
            </a:pPr>
            <a:r>
              <a:rPr lang="en-US" dirty="0"/>
              <a:t>	</a:t>
            </a:r>
            <a:r>
              <a:rPr dirty="0">
                <a:solidFill>
                  <a:srgbClr val="0070C0"/>
                </a:solidFill>
              </a:rPr>
              <a:t>- Query -&gt; Embed -&gt; Retrieve</a:t>
            </a:r>
          </a:p>
          <a:p>
            <a:pPr>
              <a:spcAft>
                <a:spcPts val="1000"/>
              </a:spcAft>
            </a:pPr>
            <a:endParaRPr dirty="0"/>
          </a:p>
          <a:p>
            <a:pPr marL="0" indent="0">
              <a:spcAft>
                <a:spcPts val="1000"/>
              </a:spcAft>
              <a:buNone/>
            </a:pPr>
            <a:r>
              <a:rPr dirty="0"/>
              <a:t>3. GENERATION PHASE (RAG)</a:t>
            </a:r>
          </a:p>
          <a:p>
            <a:pPr marL="0" indent="0">
              <a:spcAft>
                <a:spcPts val="1000"/>
              </a:spcAft>
              <a:buNone/>
            </a:pPr>
            <a:r>
              <a:rPr lang="en-US" dirty="0">
                <a:solidFill>
                  <a:srgbClr val="0070C0"/>
                </a:solidFill>
              </a:rPr>
              <a:t>	</a:t>
            </a:r>
            <a:r>
              <a:rPr dirty="0">
                <a:solidFill>
                  <a:srgbClr val="0070C0"/>
                </a:solidFill>
              </a:rPr>
              <a:t>- Retrieved Chunks + Prompt -&gt; LLM -&gt; Answer</a:t>
            </a:r>
          </a:p>
        </p:txBody>
      </p:sp>
    </p:spTree>
    <p:extLst>
      <p:ext uri="{BB962C8B-B14F-4D97-AF65-F5344CB8AC3E}">
        <p14:creationId xmlns:p14="http://schemas.microsoft.com/office/powerpoint/2010/main" val="244521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left)">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D30A-B91C-2D49-53BD-BF109686C412}"/>
              </a:ext>
            </a:extLst>
          </p:cNvPr>
          <p:cNvSpPr>
            <a:spLocks noGrp="1"/>
          </p:cNvSpPr>
          <p:nvPr>
            <p:ph type="title"/>
          </p:nvPr>
        </p:nvSpPr>
        <p:spPr/>
        <p:txBody>
          <a:bodyPr/>
          <a:lstStyle/>
          <a:p>
            <a:r>
              <a:rPr lang="en-US" dirty="0"/>
              <a:t>RAG – Retrieval Augmented Generation</a:t>
            </a:r>
          </a:p>
        </p:txBody>
      </p:sp>
      <p:sp>
        <p:nvSpPr>
          <p:cNvPr id="3" name="Content Placeholder 2">
            <a:extLst>
              <a:ext uri="{FF2B5EF4-FFF2-40B4-BE49-F238E27FC236}">
                <a16:creationId xmlns:a16="http://schemas.microsoft.com/office/drawing/2014/main" id="{E16CD3D9-C946-BB52-00A5-A2894482B0E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600EF1A-27A5-E2B0-5498-B102B75FDE94}"/>
              </a:ext>
            </a:extLst>
          </p:cNvPr>
          <p:cNvPicPr>
            <a:picLocks noChangeAspect="1"/>
          </p:cNvPicPr>
          <p:nvPr/>
        </p:nvPicPr>
        <p:blipFill>
          <a:blip r:embed="rId2"/>
          <a:stretch>
            <a:fillRect/>
          </a:stretch>
        </p:blipFill>
        <p:spPr>
          <a:xfrm>
            <a:off x="3590689" y="1165118"/>
            <a:ext cx="2344644" cy="2040082"/>
          </a:xfrm>
          <a:prstGeom prst="rect">
            <a:avLst/>
          </a:prstGeom>
        </p:spPr>
      </p:pic>
      <p:sp>
        <p:nvSpPr>
          <p:cNvPr id="5" name="TextBox 4">
            <a:extLst>
              <a:ext uri="{FF2B5EF4-FFF2-40B4-BE49-F238E27FC236}">
                <a16:creationId xmlns:a16="http://schemas.microsoft.com/office/drawing/2014/main" id="{388244F7-7568-791A-6D62-27D992B786ED}"/>
              </a:ext>
            </a:extLst>
          </p:cNvPr>
          <p:cNvSpPr txBox="1"/>
          <p:nvPr/>
        </p:nvSpPr>
        <p:spPr>
          <a:xfrm>
            <a:off x="274414" y="1191781"/>
            <a:ext cx="2366682" cy="4401205"/>
          </a:xfrm>
          <a:prstGeom prst="rect">
            <a:avLst/>
          </a:prstGeom>
          <a:solidFill>
            <a:srgbClr val="FFFFFF"/>
          </a:solidFill>
          <a:ln w="28575">
            <a:solidFill>
              <a:schemeClr val="tx1"/>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TextBox 6">
            <a:extLst>
              <a:ext uri="{FF2B5EF4-FFF2-40B4-BE49-F238E27FC236}">
                <a16:creationId xmlns:a16="http://schemas.microsoft.com/office/drawing/2014/main" id="{B8731E3C-2BF4-A9D6-2B89-141A9EF96524}"/>
              </a:ext>
            </a:extLst>
          </p:cNvPr>
          <p:cNvSpPr txBox="1"/>
          <p:nvPr/>
        </p:nvSpPr>
        <p:spPr>
          <a:xfrm>
            <a:off x="407209" y="1336707"/>
            <a:ext cx="2187388" cy="1015663"/>
          </a:xfrm>
          <a:prstGeom prst="rect">
            <a:avLst/>
          </a:prstGeom>
          <a:noFill/>
        </p:spPr>
        <p:txBody>
          <a:bodyPr wrap="square" rtlCol="0">
            <a:spAutoFit/>
          </a:bodyPr>
          <a:lstStyle/>
          <a:p>
            <a:r>
              <a:rPr lang="en-US" sz="2000" b="1" dirty="0">
                <a:solidFill>
                  <a:srgbClr val="0053C3"/>
                </a:solidFill>
              </a:rPr>
              <a:t>Query: </a:t>
            </a:r>
            <a:r>
              <a:rPr lang="en-US" sz="2000" b="1" dirty="0"/>
              <a:t>overtime policy for contractors</a:t>
            </a:r>
          </a:p>
        </p:txBody>
      </p:sp>
      <p:sp>
        <p:nvSpPr>
          <p:cNvPr id="8" name="Right Arrow 7">
            <a:extLst>
              <a:ext uri="{FF2B5EF4-FFF2-40B4-BE49-F238E27FC236}">
                <a16:creationId xmlns:a16="http://schemas.microsoft.com/office/drawing/2014/main" id="{B178DA7F-FFC8-6EE6-625D-65499B067F0D}"/>
              </a:ext>
            </a:extLst>
          </p:cNvPr>
          <p:cNvSpPr/>
          <p:nvPr/>
        </p:nvSpPr>
        <p:spPr>
          <a:xfrm>
            <a:off x="2670192" y="1994716"/>
            <a:ext cx="1004047" cy="5013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DC6074E-1005-02B4-0ADD-6C3708C39503}"/>
              </a:ext>
            </a:extLst>
          </p:cNvPr>
          <p:cNvSpPr/>
          <p:nvPr/>
        </p:nvSpPr>
        <p:spPr>
          <a:xfrm>
            <a:off x="5963436" y="1934503"/>
            <a:ext cx="1004047" cy="5013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4343774-E14A-83F4-7837-E3385A294B62}"/>
              </a:ext>
            </a:extLst>
          </p:cNvPr>
          <p:cNvPicPr>
            <a:picLocks noChangeAspect="1"/>
          </p:cNvPicPr>
          <p:nvPr/>
        </p:nvPicPr>
        <p:blipFill>
          <a:blip r:embed="rId3"/>
          <a:stretch>
            <a:fillRect/>
          </a:stretch>
        </p:blipFill>
        <p:spPr>
          <a:xfrm>
            <a:off x="6955903" y="1336707"/>
            <a:ext cx="4970331" cy="1103304"/>
          </a:xfrm>
          <a:prstGeom prst="rect">
            <a:avLst/>
          </a:prstGeom>
        </p:spPr>
      </p:pic>
      <p:pic>
        <p:nvPicPr>
          <p:cNvPr id="11" name="Picture 10">
            <a:extLst>
              <a:ext uri="{FF2B5EF4-FFF2-40B4-BE49-F238E27FC236}">
                <a16:creationId xmlns:a16="http://schemas.microsoft.com/office/drawing/2014/main" id="{52F0BB3F-8F3A-380E-7BD3-6A2C197BE8E6}"/>
              </a:ext>
            </a:extLst>
          </p:cNvPr>
          <p:cNvPicPr>
            <a:picLocks noChangeAspect="1"/>
          </p:cNvPicPr>
          <p:nvPr/>
        </p:nvPicPr>
        <p:blipFill>
          <a:blip r:embed="rId4"/>
          <a:stretch>
            <a:fillRect/>
          </a:stretch>
        </p:blipFill>
        <p:spPr>
          <a:xfrm>
            <a:off x="6523650" y="3429000"/>
            <a:ext cx="5280821" cy="2608751"/>
          </a:xfrm>
          <a:prstGeom prst="rect">
            <a:avLst/>
          </a:prstGeom>
        </p:spPr>
      </p:pic>
      <p:sp>
        <p:nvSpPr>
          <p:cNvPr id="13" name="TextBox 12">
            <a:extLst>
              <a:ext uri="{FF2B5EF4-FFF2-40B4-BE49-F238E27FC236}">
                <a16:creationId xmlns:a16="http://schemas.microsoft.com/office/drawing/2014/main" id="{DA2AA78F-1C81-B221-9FEA-306F20CE9B6B}"/>
              </a:ext>
            </a:extLst>
          </p:cNvPr>
          <p:cNvSpPr txBox="1"/>
          <p:nvPr/>
        </p:nvSpPr>
        <p:spPr>
          <a:xfrm>
            <a:off x="7999634" y="3192329"/>
            <a:ext cx="2656210" cy="400110"/>
          </a:xfrm>
          <a:prstGeom prst="rect">
            <a:avLst/>
          </a:prstGeom>
          <a:solidFill>
            <a:schemeClr val="bg1"/>
          </a:solidFill>
          <a:ln w="19050">
            <a:solidFill>
              <a:schemeClr val="tx1"/>
            </a:solidFill>
          </a:ln>
        </p:spPr>
        <p:txBody>
          <a:bodyPr wrap="square" rtlCol="0">
            <a:spAutoFit/>
          </a:bodyPr>
          <a:lstStyle/>
          <a:p>
            <a:r>
              <a:rPr lang="en-US" sz="2000" dirty="0"/>
              <a:t>Augmented Prompt</a:t>
            </a:r>
          </a:p>
        </p:txBody>
      </p:sp>
      <p:sp>
        <p:nvSpPr>
          <p:cNvPr id="14" name="Right Arrow 13">
            <a:extLst>
              <a:ext uri="{FF2B5EF4-FFF2-40B4-BE49-F238E27FC236}">
                <a16:creationId xmlns:a16="http://schemas.microsoft.com/office/drawing/2014/main" id="{BA5F032F-56FA-689A-3642-00884C552987}"/>
              </a:ext>
            </a:extLst>
          </p:cNvPr>
          <p:cNvSpPr/>
          <p:nvPr/>
        </p:nvSpPr>
        <p:spPr>
          <a:xfrm rot="5400000">
            <a:off x="8669370" y="2547575"/>
            <a:ext cx="724827" cy="5013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8DC46001-CB17-EEAE-F27B-86F58AE3F7A6}"/>
              </a:ext>
            </a:extLst>
          </p:cNvPr>
          <p:cNvSpPr/>
          <p:nvPr/>
        </p:nvSpPr>
        <p:spPr>
          <a:xfrm rot="10800000">
            <a:off x="5707108" y="4621018"/>
            <a:ext cx="724827" cy="5013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33DF995C-AECB-9417-8ACE-50A8FD76DA15}"/>
              </a:ext>
            </a:extLst>
          </p:cNvPr>
          <p:cNvSpPr/>
          <p:nvPr/>
        </p:nvSpPr>
        <p:spPr>
          <a:xfrm>
            <a:off x="3765955" y="4158022"/>
            <a:ext cx="1994112" cy="153486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LLM</a:t>
            </a:r>
          </a:p>
        </p:txBody>
      </p:sp>
      <p:sp>
        <p:nvSpPr>
          <p:cNvPr id="17" name="Right Arrow 16">
            <a:extLst>
              <a:ext uri="{FF2B5EF4-FFF2-40B4-BE49-F238E27FC236}">
                <a16:creationId xmlns:a16="http://schemas.microsoft.com/office/drawing/2014/main" id="{E4E603D7-36CD-0EA1-6867-C4D9CED0BD0E}"/>
              </a:ext>
            </a:extLst>
          </p:cNvPr>
          <p:cNvSpPr/>
          <p:nvPr/>
        </p:nvSpPr>
        <p:spPr>
          <a:xfrm rot="10800000">
            <a:off x="2690638" y="4674796"/>
            <a:ext cx="1017125" cy="5013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1E35673-7E0A-0319-1B45-298DBCF3C408}"/>
              </a:ext>
            </a:extLst>
          </p:cNvPr>
          <p:cNvSpPr txBox="1"/>
          <p:nvPr/>
        </p:nvSpPr>
        <p:spPr>
          <a:xfrm>
            <a:off x="362614" y="2880749"/>
            <a:ext cx="2187388" cy="2554545"/>
          </a:xfrm>
          <a:prstGeom prst="rect">
            <a:avLst/>
          </a:prstGeom>
          <a:noFill/>
        </p:spPr>
        <p:txBody>
          <a:bodyPr wrap="square" rtlCol="0">
            <a:spAutoFit/>
          </a:bodyPr>
          <a:lstStyle/>
          <a:p>
            <a:r>
              <a:rPr lang="en-US" sz="2000" b="1" dirty="0">
                <a:solidFill>
                  <a:srgbClr val="00B050"/>
                </a:solidFill>
              </a:rPr>
              <a:t>AI Response: </a:t>
            </a:r>
            <a:r>
              <a:rPr lang="en-US" sz="2000" b="1" dirty="0"/>
              <a:t>Here's some information on our overtime policy for contractors and how overtime works…</a:t>
            </a:r>
          </a:p>
        </p:txBody>
      </p:sp>
    </p:spTree>
    <p:extLst>
      <p:ext uri="{BB962C8B-B14F-4D97-AF65-F5344CB8AC3E}">
        <p14:creationId xmlns:p14="http://schemas.microsoft.com/office/powerpoint/2010/main" val="116250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right)">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righ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3" grpId="0" animBg="1"/>
      <p:bldP spid="14" grpId="0" animBg="1"/>
      <p:bldP spid="15" grpId="0" animBg="1"/>
      <p:bldP spid="17"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205B-4EE0-136A-EF05-F64633256E2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DB996567-35BD-DE0A-C398-1D6377E82915}"/>
              </a:ext>
            </a:extLst>
          </p:cNvPr>
          <p:cNvSpPr>
            <a:spLocks noGrp="1"/>
          </p:cNvSpPr>
          <p:nvPr>
            <p:ph idx="1"/>
          </p:nvPr>
        </p:nvSpPr>
        <p:spPr>
          <a:xfrm>
            <a:off x="731011" y="1024667"/>
            <a:ext cx="10934700" cy="2084316"/>
          </a:xfrm>
        </p:spPr>
        <p:txBody>
          <a:bodyPr>
            <a:normAutofit fontScale="92500" lnSpcReduction="20000"/>
          </a:bodyPr>
          <a:lstStyle/>
          <a:p>
            <a:endParaRPr lang="en-US" b="1" dirty="0"/>
          </a:p>
          <a:p>
            <a:pPr>
              <a:buFont typeface="Arial" panose="020B0604020202020204" pitchFamily="34" charset="0"/>
              <a:buChar char="•"/>
            </a:pPr>
            <a:r>
              <a:rPr lang="en-US" dirty="0"/>
              <a:t>90-Minutes Training</a:t>
            </a:r>
          </a:p>
          <a:p>
            <a:pPr>
              <a:buFont typeface="Arial" panose="020B0604020202020204" pitchFamily="34" charset="0"/>
              <a:buChar char="•"/>
            </a:pPr>
            <a:r>
              <a:rPr lang="en-US" dirty="0"/>
              <a:t>30-Minutes Break</a:t>
            </a:r>
          </a:p>
          <a:p>
            <a:pPr>
              <a:buFont typeface="Arial" panose="020B0604020202020204" pitchFamily="34" charset="0"/>
              <a:buChar char="•"/>
            </a:pPr>
            <a:r>
              <a:rPr lang="en-US" dirty="0"/>
              <a:t>90-Minutes Training</a:t>
            </a:r>
          </a:p>
          <a:p>
            <a:pPr>
              <a:buFont typeface="Arial" panose="020B0604020202020204" pitchFamily="34" charset="0"/>
              <a:buChar char="•"/>
            </a:pPr>
            <a:r>
              <a:rPr lang="en-US" dirty="0"/>
              <a:t>Hands-on labs with time to complete each lab</a:t>
            </a:r>
          </a:p>
          <a:p>
            <a:pPr marL="0" indent="0">
              <a:buNone/>
            </a:pPr>
            <a:endParaRPr lang="en-US" dirty="0"/>
          </a:p>
        </p:txBody>
      </p:sp>
    </p:spTree>
    <p:extLst>
      <p:ext uri="{BB962C8B-B14F-4D97-AF65-F5344CB8AC3E}">
        <p14:creationId xmlns:p14="http://schemas.microsoft.com/office/powerpoint/2010/main" val="819228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0A791-0088-05E3-E56B-F910A88062C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ABF9752-B736-4F68-8C66-3CEF0EED9FB7}"/>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1" y="0"/>
            <a:ext cx="12191999" cy="6459181"/>
          </a:xfrm>
          <a:prstGeom prst="rect">
            <a:avLst/>
          </a:prstGeom>
          <a:solidFill>
            <a:schemeClr val="accent5">
              <a:lumMod val="20000"/>
              <a:lumOff val="80000"/>
            </a:schemeClr>
          </a:solidFill>
        </p:spPr>
      </p:pic>
      <p:sp>
        <p:nvSpPr>
          <p:cNvPr id="2" name="Title 1">
            <a:extLst>
              <a:ext uri="{FF2B5EF4-FFF2-40B4-BE49-F238E27FC236}">
                <a16:creationId xmlns:a16="http://schemas.microsoft.com/office/drawing/2014/main" id="{12945177-4FC1-40FA-3C4C-19A485986D66}"/>
              </a:ext>
            </a:extLst>
          </p:cNvPr>
          <p:cNvSpPr>
            <a:spLocks noGrp="1"/>
          </p:cNvSpPr>
          <p:nvPr>
            <p:ph type="title"/>
          </p:nvPr>
        </p:nvSpPr>
        <p:spPr>
          <a:xfrm>
            <a:off x="79512" y="2830617"/>
            <a:ext cx="12021312" cy="598383"/>
          </a:xfrm>
        </p:spPr>
        <p:txBody>
          <a:bodyPr/>
          <a:lstStyle/>
          <a:p>
            <a:pPr algn="ctr"/>
            <a:r>
              <a:rPr lang="en-US" dirty="0"/>
              <a:t>Lab 3 – Working with RAG implemented with vector </a:t>
            </a:r>
            <a:r>
              <a:rPr lang="en-US" dirty="0" err="1"/>
              <a:t>dbs</a:t>
            </a:r>
            <a:endParaRPr lang="en-US" dirty="0"/>
          </a:p>
        </p:txBody>
      </p:sp>
      <p:sp>
        <p:nvSpPr>
          <p:cNvPr id="6" name="TextBox 5">
            <a:extLst>
              <a:ext uri="{FF2B5EF4-FFF2-40B4-BE49-F238E27FC236}">
                <a16:creationId xmlns:a16="http://schemas.microsoft.com/office/drawing/2014/main" id="{FE700EFA-387E-3AC1-BB66-88CF413EF147}"/>
              </a:ext>
            </a:extLst>
          </p:cNvPr>
          <p:cNvSpPr txBox="1"/>
          <p:nvPr/>
        </p:nvSpPr>
        <p:spPr>
          <a:xfrm>
            <a:off x="79512" y="4259307"/>
            <a:ext cx="12021312" cy="707886"/>
          </a:xfrm>
          <a:prstGeom prst="rect">
            <a:avLst/>
          </a:prstGeom>
          <a:noFill/>
        </p:spPr>
        <p:txBody>
          <a:bodyPr wrap="square">
            <a:spAutoFit/>
          </a:bodyPr>
          <a:lstStyle/>
          <a:p>
            <a:pPr algn="ct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Purpose: </a:t>
            </a:r>
            <a:r>
              <a:rPr lang="en-US" sz="2000" i="1" dirty="0">
                <a:solidFill>
                  <a:schemeClr val="bg1"/>
                </a:solidFill>
              </a:rPr>
              <a:t>In this lab, </a:t>
            </a:r>
            <a:r>
              <a:rPr lang="en-US" sz="2000" i="1" dirty="0">
                <a:solidFill>
                  <a:schemeClr val="bg1"/>
                </a:solidFill>
                <a:cs typeface="Arial" panose="020B0604020202020204" pitchFamily="34" charset="0"/>
              </a:rPr>
              <a:t>we’ll</a:t>
            </a:r>
            <a:r>
              <a:rPr lang="en-US" sz="2000" b="1" dirty="0">
                <a:solidFill>
                  <a:schemeClr val="bg1"/>
                </a:solidFill>
                <a:cs typeface="Arial" panose="020B0604020202020204" pitchFamily="34" charset="0"/>
              </a:rPr>
              <a:t> </a:t>
            </a:r>
            <a:r>
              <a:rPr lang="en-US" sz="2000" i="1" dirty="0">
                <a:solidFill>
                  <a:schemeClr val="bg1"/>
                </a:solidFill>
                <a:cs typeface="Arial" panose="020B0604020202020204" pitchFamily="34" charset="0"/>
              </a:rPr>
              <a:t>build on the use of vector databases to parse a PDF and allow us to include it in context for LLM queries</a:t>
            </a:r>
            <a:endParaRPr lang="en-US" sz="2000" i="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6621D5C1-5372-4F91-833C-4064E72DC6DA}"/>
              </a:ext>
            </a:extLst>
          </p:cNvPr>
          <p:cNvPicPr>
            <a:picLocks noChangeAspect="1"/>
          </p:cNvPicPr>
          <p:nvPr/>
        </p:nvPicPr>
        <p:blipFill>
          <a:blip r:embed="rId4"/>
          <a:stretch>
            <a:fillRect/>
          </a:stretch>
        </p:blipFill>
        <p:spPr>
          <a:xfrm>
            <a:off x="3949148" y="398819"/>
            <a:ext cx="4494228" cy="1429981"/>
          </a:xfrm>
          <a:prstGeom prst="rect">
            <a:avLst/>
          </a:prstGeom>
        </p:spPr>
      </p:pic>
    </p:spTree>
    <p:extLst>
      <p:ext uri="{BB962C8B-B14F-4D97-AF65-F5344CB8AC3E}">
        <p14:creationId xmlns:p14="http://schemas.microsoft.com/office/powerpoint/2010/main" val="1059216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1448C6-349D-67F3-6052-0BAE8F39F3B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188002" y="1642544"/>
            <a:ext cx="609318" cy="1377997"/>
          </a:xfrm>
          <a:prstGeom prst="rect">
            <a:avLst/>
          </a:prstGeom>
        </p:spPr>
      </p:pic>
      <p:pic>
        <p:nvPicPr>
          <p:cNvPr id="13" name="Picture 12">
            <a:extLst>
              <a:ext uri="{FF2B5EF4-FFF2-40B4-BE49-F238E27FC236}">
                <a16:creationId xmlns:a16="http://schemas.microsoft.com/office/drawing/2014/main" id="{2DCFD6F3-268C-D2CD-0C4E-22F4249F8D63}"/>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6317223" y="1891350"/>
            <a:ext cx="1254549" cy="749952"/>
          </a:xfrm>
          <a:prstGeom prst="rect">
            <a:avLst/>
          </a:prstGeom>
        </p:spPr>
      </p:pic>
      <p:sp>
        <p:nvSpPr>
          <p:cNvPr id="20" name="Rounded Rectangle 19">
            <a:extLst>
              <a:ext uri="{FF2B5EF4-FFF2-40B4-BE49-F238E27FC236}">
                <a16:creationId xmlns:a16="http://schemas.microsoft.com/office/drawing/2014/main" id="{C891D9A9-8086-9E78-0CE8-309A350849FB}"/>
              </a:ext>
            </a:extLst>
          </p:cNvPr>
          <p:cNvSpPr/>
          <p:nvPr/>
        </p:nvSpPr>
        <p:spPr>
          <a:xfrm>
            <a:off x="7626773" y="3716676"/>
            <a:ext cx="1018572" cy="661918"/>
          </a:xfrm>
          <a:prstGeom prst="roundRect">
            <a:avLst/>
          </a:prstGeom>
          <a:solidFill>
            <a:srgbClr val="FF8F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Semantic search</a:t>
            </a:r>
          </a:p>
        </p:txBody>
      </p:sp>
      <p:sp>
        <p:nvSpPr>
          <p:cNvPr id="21" name="Rounded Rectangle 20">
            <a:extLst>
              <a:ext uri="{FF2B5EF4-FFF2-40B4-BE49-F238E27FC236}">
                <a16:creationId xmlns:a16="http://schemas.microsoft.com/office/drawing/2014/main" id="{741452A2-5CA3-5FCF-EE9F-A80BFEB3A33B}"/>
              </a:ext>
            </a:extLst>
          </p:cNvPr>
          <p:cNvSpPr/>
          <p:nvPr/>
        </p:nvSpPr>
        <p:spPr>
          <a:xfrm>
            <a:off x="5846999" y="3747839"/>
            <a:ext cx="1160619" cy="60762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Embedding</a:t>
            </a:r>
          </a:p>
        </p:txBody>
      </p:sp>
      <p:pic>
        <p:nvPicPr>
          <p:cNvPr id="29" name="Picture 28">
            <a:extLst>
              <a:ext uri="{FF2B5EF4-FFF2-40B4-BE49-F238E27FC236}">
                <a16:creationId xmlns:a16="http://schemas.microsoft.com/office/drawing/2014/main" id="{202F2121-828F-5F8F-6D4E-6980F7603E2C}"/>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609329" y="1566671"/>
            <a:ext cx="965200" cy="1016000"/>
          </a:xfrm>
          <a:prstGeom prst="rect">
            <a:avLst/>
          </a:prstGeom>
        </p:spPr>
      </p:pic>
      <p:cxnSp>
        <p:nvCxnSpPr>
          <p:cNvPr id="34" name="Straight Arrow Connector 33">
            <a:extLst>
              <a:ext uri="{FF2B5EF4-FFF2-40B4-BE49-F238E27FC236}">
                <a16:creationId xmlns:a16="http://schemas.microsoft.com/office/drawing/2014/main" id="{87D0D7E5-347B-C7A2-8060-143385B0609B}"/>
              </a:ext>
            </a:extLst>
          </p:cNvPr>
          <p:cNvCxnSpPr/>
          <p:nvPr/>
        </p:nvCxnSpPr>
        <p:spPr>
          <a:xfrm>
            <a:off x="1762855" y="2165223"/>
            <a:ext cx="457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B89F5B6-DA08-4215-F5CF-B9B9D8B05D62}"/>
              </a:ext>
            </a:extLst>
          </p:cNvPr>
          <p:cNvGrpSpPr/>
          <p:nvPr/>
        </p:nvGrpSpPr>
        <p:grpSpPr>
          <a:xfrm>
            <a:off x="2037484" y="1310728"/>
            <a:ext cx="1258324" cy="1271943"/>
            <a:chOff x="2037484" y="1310728"/>
            <a:chExt cx="1258324" cy="1271943"/>
          </a:xfrm>
        </p:grpSpPr>
        <p:pic>
          <p:nvPicPr>
            <p:cNvPr id="10" name="Picture 9">
              <a:extLst>
                <a:ext uri="{FF2B5EF4-FFF2-40B4-BE49-F238E27FC236}">
                  <a16:creationId xmlns:a16="http://schemas.microsoft.com/office/drawing/2014/main" id="{EFF740B5-C084-CA18-3095-5209354EC860}"/>
                </a:ext>
              </a:extLst>
            </p:cNvPr>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blip>
            <a:stretch>
              <a:fillRect/>
            </a:stretch>
          </p:blipFill>
          <p:spPr>
            <a:xfrm>
              <a:off x="2277296" y="1747776"/>
              <a:ext cx="778700" cy="834895"/>
            </a:xfrm>
            <a:prstGeom prst="rect">
              <a:avLst/>
            </a:prstGeom>
          </p:spPr>
        </p:pic>
        <p:sp>
          <p:nvSpPr>
            <p:cNvPr id="35" name="TextBox 34">
              <a:extLst>
                <a:ext uri="{FF2B5EF4-FFF2-40B4-BE49-F238E27FC236}">
                  <a16:creationId xmlns:a16="http://schemas.microsoft.com/office/drawing/2014/main" id="{45775250-BF3E-78BF-0146-C90E29C007BB}"/>
                </a:ext>
              </a:extLst>
            </p:cNvPr>
            <p:cNvSpPr txBox="1"/>
            <p:nvPr/>
          </p:nvSpPr>
          <p:spPr>
            <a:xfrm>
              <a:off x="2037484" y="1310728"/>
              <a:ext cx="1258324" cy="307777"/>
            </a:xfrm>
            <a:prstGeom prst="rect">
              <a:avLst/>
            </a:prstGeom>
            <a:noFill/>
          </p:spPr>
          <p:txBody>
            <a:bodyPr wrap="square" rtlCol="0">
              <a:spAutoFit/>
            </a:bodyPr>
            <a:lstStyle/>
            <a:p>
              <a:r>
                <a:rPr lang="en-US" dirty="0">
                  <a:solidFill>
                    <a:srgbClr val="0070C0"/>
                  </a:solidFill>
                </a:rPr>
                <a:t>Extract data</a:t>
              </a:r>
            </a:p>
          </p:txBody>
        </p:sp>
      </p:grpSp>
      <p:cxnSp>
        <p:nvCxnSpPr>
          <p:cNvPr id="37" name="Straight Arrow Connector 36">
            <a:extLst>
              <a:ext uri="{FF2B5EF4-FFF2-40B4-BE49-F238E27FC236}">
                <a16:creationId xmlns:a16="http://schemas.microsoft.com/office/drawing/2014/main" id="{574F21F4-8A81-6526-211A-5D75351DFC89}"/>
              </a:ext>
            </a:extLst>
          </p:cNvPr>
          <p:cNvCxnSpPr>
            <a:cxnSpLocks/>
          </p:cNvCxnSpPr>
          <p:nvPr/>
        </p:nvCxnSpPr>
        <p:spPr>
          <a:xfrm>
            <a:off x="4121999" y="1880532"/>
            <a:ext cx="10660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0F4367B1-FF53-2F9C-A8FD-1724F24AA470}"/>
              </a:ext>
            </a:extLst>
          </p:cNvPr>
          <p:cNvGrpSpPr/>
          <p:nvPr/>
        </p:nvGrpSpPr>
        <p:grpSpPr>
          <a:xfrm>
            <a:off x="3573206" y="1157935"/>
            <a:ext cx="1446574" cy="1556792"/>
            <a:chOff x="3575899" y="1216053"/>
            <a:chExt cx="1446574" cy="1556792"/>
          </a:xfrm>
        </p:grpSpPr>
        <p:pic>
          <p:nvPicPr>
            <p:cNvPr id="12" name="Picture 11">
              <a:extLst>
                <a:ext uri="{FF2B5EF4-FFF2-40B4-BE49-F238E27FC236}">
                  <a16:creationId xmlns:a16="http://schemas.microsoft.com/office/drawing/2014/main" id="{77BDEB22-86CA-C975-7F49-174916098B3B}"/>
                </a:ext>
              </a:extLst>
            </p:cNvPr>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3575899" y="1642545"/>
              <a:ext cx="1092200" cy="1130300"/>
            </a:xfrm>
            <a:prstGeom prst="rect">
              <a:avLst/>
            </a:prstGeom>
          </p:spPr>
        </p:pic>
        <p:sp>
          <p:nvSpPr>
            <p:cNvPr id="38" name="TextBox 37">
              <a:extLst>
                <a:ext uri="{FF2B5EF4-FFF2-40B4-BE49-F238E27FC236}">
                  <a16:creationId xmlns:a16="http://schemas.microsoft.com/office/drawing/2014/main" id="{062A4D48-F401-1469-3FF6-138A7D8E5FA6}"/>
                </a:ext>
              </a:extLst>
            </p:cNvPr>
            <p:cNvSpPr txBox="1"/>
            <p:nvPr/>
          </p:nvSpPr>
          <p:spPr>
            <a:xfrm>
              <a:off x="3764149" y="1216053"/>
              <a:ext cx="1258324" cy="523220"/>
            </a:xfrm>
            <a:prstGeom prst="rect">
              <a:avLst/>
            </a:prstGeom>
            <a:noFill/>
          </p:spPr>
          <p:txBody>
            <a:bodyPr wrap="square" rtlCol="0">
              <a:spAutoFit/>
            </a:bodyPr>
            <a:lstStyle/>
            <a:p>
              <a:r>
                <a:rPr lang="en-US" dirty="0">
                  <a:solidFill>
                    <a:srgbClr val="0070C0"/>
                  </a:solidFill>
                </a:rPr>
                <a:t>Split into chunks</a:t>
              </a:r>
            </a:p>
          </p:txBody>
        </p:sp>
      </p:grpSp>
      <p:cxnSp>
        <p:nvCxnSpPr>
          <p:cNvPr id="40" name="Straight Arrow Connector 39">
            <a:extLst>
              <a:ext uri="{FF2B5EF4-FFF2-40B4-BE49-F238E27FC236}">
                <a16:creationId xmlns:a16="http://schemas.microsoft.com/office/drawing/2014/main" id="{790CCF21-3F6F-D56C-B351-AF49FDDE252F}"/>
              </a:ext>
            </a:extLst>
          </p:cNvPr>
          <p:cNvCxnSpPr/>
          <p:nvPr/>
        </p:nvCxnSpPr>
        <p:spPr>
          <a:xfrm>
            <a:off x="3206277" y="2165223"/>
            <a:ext cx="457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C5F34A-C06D-7F9B-C51C-78DD516BCCAE}"/>
              </a:ext>
            </a:extLst>
          </p:cNvPr>
          <p:cNvCxnSpPr>
            <a:cxnSpLocks/>
          </p:cNvCxnSpPr>
          <p:nvPr/>
        </p:nvCxnSpPr>
        <p:spPr>
          <a:xfrm>
            <a:off x="4142133" y="2469034"/>
            <a:ext cx="10519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E55FA90-37D3-AE87-559C-5ADE7A612546}"/>
              </a:ext>
            </a:extLst>
          </p:cNvPr>
          <p:cNvCxnSpPr/>
          <p:nvPr/>
        </p:nvCxnSpPr>
        <p:spPr>
          <a:xfrm>
            <a:off x="4668099" y="2165223"/>
            <a:ext cx="457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1473931-4CB4-F7D4-56D9-D0E187E52526}"/>
              </a:ext>
            </a:extLst>
          </p:cNvPr>
          <p:cNvSpPr txBox="1"/>
          <p:nvPr/>
        </p:nvSpPr>
        <p:spPr>
          <a:xfrm>
            <a:off x="4802181" y="1298131"/>
            <a:ext cx="1715524" cy="307777"/>
          </a:xfrm>
          <a:prstGeom prst="rect">
            <a:avLst/>
          </a:prstGeom>
          <a:noFill/>
        </p:spPr>
        <p:txBody>
          <a:bodyPr wrap="square" rtlCol="0">
            <a:spAutoFit/>
          </a:bodyPr>
          <a:lstStyle/>
          <a:p>
            <a:r>
              <a:rPr lang="en-US" dirty="0">
                <a:solidFill>
                  <a:srgbClr val="0070C0"/>
                </a:solidFill>
              </a:rPr>
              <a:t>Chunks of text </a:t>
            </a:r>
          </a:p>
        </p:txBody>
      </p:sp>
      <p:pic>
        <p:nvPicPr>
          <p:cNvPr id="50" name="Graphic 49" descr="Scissors with solid fill">
            <a:extLst>
              <a:ext uri="{FF2B5EF4-FFF2-40B4-BE49-F238E27FC236}">
                <a16:creationId xmlns:a16="http://schemas.microsoft.com/office/drawing/2014/main" id="{A0AD404D-C530-B5D4-EABB-CFE7108A35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6311" y="1783945"/>
            <a:ext cx="371638" cy="580448"/>
          </a:xfrm>
          <a:prstGeom prst="rect">
            <a:avLst/>
          </a:prstGeom>
        </p:spPr>
      </p:pic>
      <p:cxnSp>
        <p:nvCxnSpPr>
          <p:cNvPr id="51" name="Straight Arrow Connector 50">
            <a:extLst>
              <a:ext uri="{FF2B5EF4-FFF2-40B4-BE49-F238E27FC236}">
                <a16:creationId xmlns:a16="http://schemas.microsoft.com/office/drawing/2014/main" id="{F21A3459-460A-AD70-ECFB-A58DAAEF317F}"/>
              </a:ext>
            </a:extLst>
          </p:cNvPr>
          <p:cNvCxnSpPr>
            <a:cxnSpLocks/>
          </p:cNvCxnSpPr>
          <p:nvPr/>
        </p:nvCxnSpPr>
        <p:spPr>
          <a:xfrm>
            <a:off x="5850646" y="2167909"/>
            <a:ext cx="667059" cy="984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C15F7BE-F933-36EC-13EC-861416F0BDA3}"/>
              </a:ext>
            </a:extLst>
          </p:cNvPr>
          <p:cNvCxnSpPr>
            <a:cxnSpLocks/>
          </p:cNvCxnSpPr>
          <p:nvPr/>
        </p:nvCxnSpPr>
        <p:spPr>
          <a:xfrm>
            <a:off x="5820388" y="1783945"/>
            <a:ext cx="697317" cy="3656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C5505AB-1E56-BFA1-CDA4-B150ACB77806}"/>
              </a:ext>
            </a:extLst>
          </p:cNvPr>
          <p:cNvCxnSpPr>
            <a:cxnSpLocks/>
          </p:cNvCxnSpPr>
          <p:nvPr/>
        </p:nvCxnSpPr>
        <p:spPr>
          <a:xfrm flipV="1">
            <a:off x="5850646" y="2331542"/>
            <a:ext cx="667059" cy="211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270580C-B2BE-2837-FD02-9D87D5A6F8B6}"/>
              </a:ext>
            </a:extLst>
          </p:cNvPr>
          <p:cNvSpPr txBox="1"/>
          <p:nvPr/>
        </p:nvSpPr>
        <p:spPr>
          <a:xfrm>
            <a:off x="6251388" y="1590600"/>
            <a:ext cx="1715524" cy="307777"/>
          </a:xfrm>
          <a:prstGeom prst="rect">
            <a:avLst/>
          </a:prstGeom>
          <a:noFill/>
        </p:spPr>
        <p:txBody>
          <a:bodyPr wrap="square" rtlCol="0">
            <a:spAutoFit/>
          </a:bodyPr>
          <a:lstStyle/>
          <a:p>
            <a:r>
              <a:rPr lang="en-US" dirty="0">
                <a:solidFill>
                  <a:srgbClr val="0070C0"/>
                </a:solidFill>
              </a:rPr>
              <a:t>Embedding API</a:t>
            </a:r>
          </a:p>
        </p:txBody>
      </p:sp>
      <p:cxnSp>
        <p:nvCxnSpPr>
          <p:cNvPr id="58" name="Straight Arrow Connector 57">
            <a:extLst>
              <a:ext uri="{FF2B5EF4-FFF2-40B4-BE49-F238E27FC236}">
                <a16:creationId xmlns:a16="http://schemas.microsoft.com/office/drawing/2014/main" id="{9DBF202D-5219-56FD-0F7C-DD1F346F31C5}"/>
              </a:ext>
            </a:extLst>
          </p:cNvPr>
          <p:cNvCxnSpPr>
            <a:cxnSpLocks/>
          </p:cNvCxnSpPr>
          <p:nvPr/>
        </p:nvCxnSpPr>
        <p:spPr>
          <a:xfrm>
            <a:off x="7376794" y="2232328"/>
            <a:ext cx="667059" cy="984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09825A-2A9D-0F6F-B106-CB3053B5E618}"/>
              </a:ext>
            </a:extLst>
          </p:cNvPr>
          <p:cNvCxnSpPr>
            <a:cxnSpLocks/>
          </p:cNvCxnSpPr>
          <p:nvPr/>
        </p:nvCxnSpPr>
        <p:spPr>
          <a:xfrm flipV="1">
            <a:off x="7376794" y="1822036"/>
            <a:ext cx="647923" cy="229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1C6FA3C-A746-D6ED-C0D2-3137D900F461}"/>
              </a:ext>
            </a:extLst>
          </p:cNvPr>
          <p:cNvCxnSpPr>
            <a:cxnSpLocks/>
          </p:cNvCxnSpPr>
          <p:nvPr/>
        </p:nvCxnSpPr>
        <p:spPr>
          <a:xfrm>
            <a:off x="7405664" y="2469034"/>
            <a:ext cx="627083" cy="303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F379A782-8122-80B4-450B-28DD38AE525B}"/>
              </a:ext>
            </a:extLst>
          </p:cNvPr>
          <p:cNvGrpSpPr/>
          <p:nvPr/>
        </p:nvGrpSpPr>
        <p:grpSpPr>
          <a:xfrm>
            <a:off x="8014982" y="1124913"/>
            <a:ext cx="1542335" cy="1907558"/>
            <a:chOff x="8014982" y="1124913"/>
            <a:chExt cx="1542335" cy="1907558"/>
          </a:xfrm>
        </p:grpSpPr>
        <p:pic>
          <p:nvPicPr>
            <p:cNvPr id="14" name="Picture 13">
              <a:extLst>
                <a:ext uri="{FF2B5EF4-FFF2-40B4-BE49-F238E27FC236}">
                  <a16:creationId xmlns:a16="http://schemas.microsoft.com/office/drawing/2014/main" id="{6BCC2573-431A-28C4-AF0A-B32FBB731919}"/>
                </a:ext>
              </a:extLst>
            </p:cNvPr>
            <p:cNvPicPr>
              <a:picLocks noChangeAspect="1"/>
            </p:cNvPicPr>
            <p:nvPr/>
          </p:nvPicPr>
          <p:blipFill>
            <a:blip r:embed="rId9">
              <a:clrChange>
                <a:clrFrom>
                  <a:srgbClr val="F2F2F2"/>
                </a:clrFrom>
                <a:clrTo>
                  <a:srgbClr val="F2F2F2">
                    <a:alpha val="0"/>
                  </a:srgbClr>
                </a:clrTo>
              </a:clrChange>
            </a:blip>
            <a:stretch>
              <a:fillRect/>
            </a:stretch>
          </p:blipFill>
          <p:spPr>
            <a:xfrm>
              <a:off x="8014982" y="1629019"/>
              <a:ext cx="1542335" cy="1403452"/>
            </a:xfrm>
            <a:prstGeom prst="rect">
              <a:avLst/>
            </a:prstGeom>
          </p:spPr>
        </p:pic>
        <p:sp>
          <p:nvSpPr>
            <p:cNvPr id="73" name="TextBox 72">
              <a:extLst>
                <a:ext uri="{FF2B5EF4-FFF2-40B4-BE49-F238E27FC236}">
                  <a16:creationId xmlns:a16="http://schemas.microsoft.com/office/drawing/2014/main" id="{9D35CDD8-37CC-1A0E-FDB4-A776EBC0786C}"/>
                </a:ext>
              </a:extLst>
            </p:cNvPr>
            <p:cNvSpPr txBox="1"/>
            <p:nvPr/>
          </p:nvSpPr>
          <p:spPr>
            <a:xfrm>
              <a:off x="8194380" y="1124913"/>
              <a:ext cx="1183538" cy="523220"/>
            </a:xfrm>
            <a:prstGeom prst="rect">
              <a:avLst/>
            </a:prstGeom>
            <a:noFill/>
          </p:spPr>
          <p:txBody>
            <a:bodyPr wrap="square" rtlCol="0">
              <a:spAutoFit/>
            </a:bodyPr>
            <a:lstStyle/>
            <a:p>
              <a:r>
                <a:rPr lang="en-US" dirty="0">
                  <a:solidFill>
                    <a:srgbClr val="0070C0"/>
                  </a:solidFill>
                </a:rPr>
                <a:t>Embeddings as vectors</a:t>
              </a:r>
            </a:p>
          </p:txBody>
        </p:sp>
      </p:grpSp>
      <p:cxnSp>
        <p:nvCxnSpPr>
          <p:cNvPr id="77" name="Straight Arrow Connector 76">
            <a:extLst>
              <a:ext uri="{FF2B5EF4-FFF2-40B4-BE49-F238E27FC236}">
                <a16:creationId xmlns:a16="http://schemas.microsoft.com/office/drawing/2014/main" id="{70145ED5-F072-68AD-159D-CF7F63571577}"/>
              </a:ext>
            </a:extLst>
          </p:cNvPr>
          <p:cNvCxnSpPr>
            <a:cxnSpLocks/>
          </p:cNvCxnSpPr>
          <p:nvPr/>
        </p:nvCxnSpPr>
        <p:spPr>
          <a:xfrm>
            <a:off x="9432012" y="2324168"/>
            <a:ext cx="568515" cy="1230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73676F9-52B8-170C-FA24-11275B4A22E2}"/>
              </a:ext>
            </a:extLst>
          </p:cNvPr>
          <p:cNvCxnSpPr>
            <a:cxnSpLocks/>
          </p:cNvCxnSpPr>
          <p:nvPr/>
        </p:nvCxnSpPr>
        <p:spPr>
          <a:xfrm>
            <a:off x="9485866" y="1859396"/>
            <a:ext cx="493093" cy="432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8C49B75-9092-EC04-9990-FD1466710F9F}"/>
              </a:ext>
            </a:extLst>
          </p:cNvPr>
          <p:cNvCxnSpPr>
            <a:cxnSpLocks/>
          </p:cNvCxnSpPr>
          <p:nvPr/>
        </p:nvCxnSpPr>
        <p:spPr>
          <a:xfrm flipV="1">
            <a:off x="9494665" y="2542917"/>
            <a:ext cx="505862" cy="303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1CE21F9D-5B41-E6EE-DF84-13523418AFFF}"/>
              </a:ext>
            </a:extLst>
          </p:cNvPr>
          <p:cNvGrpSpPr/>
          <p:nvPr/>
        </p:nvGrpSpPr>
        <p:grpSpPr>
          <a:xfrm>
            <a:off x="9575558" y="3264244"/>
            <a:ext cx="1685930" cy="1589074"/>
            <a:chOff x="9575558" y="3264244"/>
            <a:chExt cx="1685930" cy="1589074"/>
          </a:xfrm>
        </p:grpSpPr>
        <p:pic>
          <p:nvPicPr>
            <p:cNvPr id="17" name="Graphic 16" descr="Database with solid fill">
              <a:extLst>
                <a:ext uri="{FF2B5EF4-FFF2-40B4-BE49-F238E27FC236}">
                  <a16:creationId xmlns:a16="http://schemas.microsoft.com/office/drawing/2014/main" id="{D644DD57-81AE-7E81-60B3-182E56687A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00527" y="3439867"/>
              <a:ext cx="1018572" cy="1018572"/>
            </a:xfrm>
            <a:prstGeom prst="rect">
              <a:avLst/>
            </a:prstGeom>
          </p:spPr>
        </p:pic>
        <p:pic>
          <p:nvPicPr>
            <p:cNvPr id="19" name="Graphic 18" descr="Books with solid fill">
              <a:extLst>
                <a:ext uri="{FF2B5EF4-FFF2-40B4-BE49-F238E27FC236}">
                  <a16:creationId xmlns:a16="http://schemas.microsoft.com/office/drawing/2014/main" id="{45C2B35F-EF72-7CD4-5C3B-7606C29D37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94974" y="4181279"/>
              <a:ext cx="672039" cy="672039"/>
            </a:xfrm>
            <a:prstGeom prst="rect">
              <a:avLst/>
            </a:prstGeom>
          </p:spPr>
        </p:pic>
        <p:sp>
          <p:nvSpPr>
            <p:cNvPr id="91" name="TextBox 90">
              <a:extLst>
                <a:ext uri="{FF2B5EF4-FFF2-40B4-BE49-F238E27FC236}">
                  <a16:creationId xmlns:a16="http://schemas.microsoft.com/office/drawing/2014/main" id="{03158A0E-B37A-C903-54AD-755C67384C23}"/>
                </a:ext>
              </a:extLst>
            </p:cNvPr>
            <p:cNvSpPr txBox="1"/>
            <p:nvPr/>
          </p:nvSpPr>
          <p:spPr>
            <a:xfrm>
              <a:off x="9575558" y="3264244"/>
              <a:ext cx="1685930" cy="307777"/>
            </a:xfrm>
            <a:prstGeom prst="rect">
              <a:avLst/>
            </a:prstGeom>
            <a:noFill/>
          </p:spPr>
          <p:txBody>
            <a:bodyPr wrap="square" rtlCol="0">
              <a:spAutoFit/>
            </a:bodyPr>
            <a:lstStyle/>
            <a:p>
              <a:pPr algn="ctr"/>
              <a:r>
                <a:rPr lang="en-US" dirty="0">
                  <a:solidFill>
                    <a:srgbClr val="0070C0"/>
                  </a:solidFill>
                </a:rPr>
                <a:t>Knowledge base</a:t>
              </a:r>
            </a:p>
          </p:txBody>
        </p:sp>
      </p:grpSp>
      <p:sp>
        <p:nvSpPr>
          <p:cNvPr id="92" name="TextBox 91">
            <a:extLst>
              <a:ext uri="{FF2B5EF4-FFF2-40B4-BE49-F238E27FC236}">
                <a16:creationId xmlns:a16="http://schemas.microsoft.com/office/drawing/2014/main" id="{D61FBF26-5209-A0E9-F164-AFB13204D3FD}"/>
              </a:ext>
            </a:extLst>
          </p:cNvPr>
          <p:cNvSpPr txBox="1"/>
          <p:nvPr/>
        </p:nvSpPr>
        <p:spPr>
          <a:xfrm>
            <a:off x="10327743" y="4708218"/>
            <a:ext cx="1685930" cy="954107"/>
          </a:xfrm>
          <a:prstGeom prst="rect">
            <a:avLst/>
          </a:prstGeom>
          <a:noFill/>
        </p:spPr>
        <p:txBody>
          <a:bodyPr wrap="square" rtlCol="0">
            <a:spAutoFit/>
          </a:bodyPr>
          <a:lstStyle/>
          <a:p>
            <a:pPr algn="ctr"/>
            <a:r>
              <a:rPr lang="en-US" b="1" dirty="0" err="1">
                <a:solidFill>
                  <a:srgbClr val="00B050"/>
                </a:solidFill>
                <a:latin typeface="Aptos" panose="020B0004020202020204" pitchFamily="34" charset="0"/>
              </a:rPr>
              <a:t>ChromaDb</a:t>
            </a:r>
            <a:r>
              <a:rPr lang="en-US" b="1" dirty="0">
                <a:solidFill>
                  <a:srgbClr val="00B050"/>
                </a:solidFill>
                <a:latin typeface="Aptos" panose="020B0004020202020204" pitchFamily="34" charset="0"/>
              </a:rPr>
              <a:t>, Pinecone, Azure Index, Neo4j, etc. AKA "vector store"</a:t>
            </a:r>
          </a:p>
        </p:txBody>
      </p:sp>
      <p:cxnSp>
        <p:nvCxnSpPr>
          <p:cNvPr id="93" name="Straight Arrow Connector 92">
            <a:extLst>
              <a:ext uri="{FF2B5EF4-FFF2-40B4-BE49-F238E27FC236}">
                <a16:creationId xmlns:a16="http://schemas.microsoft.com/office/drawing/2014/main" id="{46208C0E-B9F4-1448-37BA-63181997B690}"/>
              </a:ext>
            </a:extLst>
          </p:cNvPr>
          <p:cNvCxnSpPr>
            <a:cxnSpLocks/>
          </p:cNvCxnSpPr>
          <p:nvPr/>
        </p:nvCxnSpPr>
        <p:spPr>
          <a:xfrm>
            <a:off x="10509813" y="2724611"/>
            <a:ext cx="0" cy="6157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263B532C-3C82-6EAF-B3B5-426CA3697CCF}"/>
              </a:ext>
            </a:extLst>
          </p:cNvPr>
          <p:cNvGrpSpPr/>
          <p:nvPr/>
        </p:nvGrpSpPr>
        <p:grpSpPr>
          <a:xfrm>
            <a:off x="5854514" y="2829531"/>
            <a:ext cx="1888852" cy="340166"/>
            <a:chOff x="5911767" y="2876260"/>
            <a:chExt cx="1888852" cy="340166"/>
          </a:xfrm>
        </p:grpSpPr>
        <p:cxnSp>
          <p:nvCxnSpPr>
            <p:cNvPr id="96" name="Straight Arrow Connector 95">
              <a:extLst>
                <a:ext uri="{FF2B5EF4-FFF2-40B4-BE49-F238E27FC236}">
                  <a16:creationId xmlns:a16="http://schemas.microsoft.com/office/drawing/2014/main" id="{930C86BC-C65C-11C8-551A-F5B2D7B1343F}"/>
                </a:ext>
              </a:extLst>
            </p:cNvPr>
            <p:cNvCxnSpPr>
              <a:cxnSpLocks/>
            </p:cNvCxnSpPr>
            <p:nvPr/>
          </p:nvCxnSpPr>
          <p:spPr>
            <a:xfrm>
              <a:off x="5911767" y="2876260"/>
              <a:ext cx="1888852" cy="13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61D8461-CE4E-005F-B870-9C783476235D}"/>
                </a:ext>
              </a:extLst>
            </p:cNvPr>
            <p:cNvSpPr txBox="1"/>
            <p:nvPr/>
          </p:nvSpPr>
          <p:spPr>
            <a:xfrm>
              <a:off x="6364395" y="2908649"/>
              <a:ext cx="1258324" cy="307777"/>
            </a:xfrm>
            <a:prstGeom prst="rect">
              <a:avLst/>
            </a:prstGeom>
            <a:noFill/>
          </p:spPr>
          <p:txBody>
            <a:bodyPr wrap="square" rtlCol="0">
              <a:spAutoFit/>
            </a:bodyPr>
            <a:lstStyle/>
            <a:p>
              <a:r>
                <a:rPr lang="en-US" dirty="0">
                  <a:solidFill>
                    <a:srgbClr val="FF0000"/>
                  </a:solidFill>
                </a:rPr>
                <a:t>conversion</a:t>
              </a:r>
            </a:p>
          </p:txBody>
        </p:sp>
      </p:grpSp>
      <p:sp>
        <p:nvSpPr>
          <p:cNvPr id="102" name="TextBox 101">
            <a:extLst>
              <a:ext uri="{FF2B5EF4-FFF2-40B4-BE49-F238E27FC236}">
                <a16:creationId xmlns:a16="http://schemas.microsoft.com/office/drawing/2014/main" id="{ADE2BBC8-72EB-354C-281E-28019C3B2241}"/>
              </a:ext>
            </a:extLst>
          </p:cNvPr>
          <p:cNvSpPr txBox="1"/>
          <p:nvPr/>
        </p:nvSpPr>
        <p:spPr>
          <a:xfrm>
            <a:off x="10630993" y="3620205"/>
            <a:ext cx="1685930" cy="738664"/>
          </a:xfrm>
          <a:prstGeom prst="rect">
            <a:avLst/>
          </a:prstGeom>
          <a:noFill/>
        </p:spPr>
        <p:txBody>
          <a:bodyPr wrap="square" rtlCol="0">
            <a:spAutoFit/>
          </a:bodyPr>
          <a:lstStyle/>
          <a:p>
            <a:pPr algn="ctr"/>
            <a:r>
              <a:rPr lang="en-US" dirty="0">
                <a:solidFill>
                  <a:srgbClr val="FF0000"/>
                </a:solidFill>
              </a:rPr>
              <a:t>Stores embeddings / chunks</a:t>
            </a:r>
          </a:p>
        </p:txBody>
      </p:sp>
      <p:grpSp>
        <p:nvGrpSpPr>
          <p:cNvPr id="106" name="Group 105">
            <a:extLst>
              <a:ext uri="{FF2B5EF4-FFF2-40B4-BE49-F238E27FC236}">
                <a16:creationId xmlns:a16="http://schemas.microsoft.com/office/drawing/2014/main" id="{24F7BF43-1678-6E95-6C3C-5A77A04EE451}"/>
              </a:ext>
            </a:extLst>
          </p:cNvPr>
          <p:cNvGrpSpPr/>
          <p:nvPr/>
        </p:nvGrpSpPr>
        <p:grpSpPr>
          <a:xfrm>
            <a:off x="1091929" y="4027390"/>
            <a:ext cx="1258324" cy="1265604"/>
            <a:chOff x="1091929" y="4027390"/>
            <a:chExt cx="1258324" cy="1265604"/>
          </a:xfrm>
        </p:grpSpPr>
        <p:pic>
          <p:nvPicPr>
            <p:cNvPr id="28" name="Graphic 27" descr="Male profile with solid fill">
              <a:extLst>
                <a:ext uri="{FF2B5EF4-FFF2-40B4-BE49-F238E27FC236}">
                  <a16:creationId xmlns:a16="http://schemas.microsoft.com/office/drawing/2014/main" id="{E7DFA98B-0C3B-0579-573F-0A845372D0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05655" y="4378594"/>
              <a:ext cx="914400" cy="914400"/>
            </a:xfrm>
            <a:prstGeom prst="rect">
              <a:avLst/>
            </a:prstGeom>
          </p:spPr>
        </p:pic>
        <p:sp>
          <p:nvSpPr>
            <p:cNvPr id="103" name="TextBox 102">
              <a:extLst>
                <a:ext uri="{FF2B5EF4-FFF2-40B4-BE49-F238E27FC236}">
                  <a16:creationId xmlns:a16="http://schemas.microsoft.com/office/drawing/2014/main" id="{C499E7B0-26D5-FEB3-CB0E-F7BA627A8A59}"/>
                </a:ext>
              </a:extLst>
            </p:cNvPr>
            <p:cNvSpPr txBox="1"/>
            <p:nvPr/>
          </p:nvSpPr>
          <p:spPr>
            <a:xfrm>
              <a:off x="1091929" y="4027390"/>
              <a:ext cx="1258324" cy="307777"/>
            </a:xfrm>
            <a:prstGeom prst="rect">
              <a:avLst/>
            </a:prstGeom>
            <a:noFill/>
          </p:spPr>
          <p:txBody>
            <a:bodyPr wrap="square" rtlCol="0">
              <a:spAutoFit/>
            </a:bodyPr>
            <a:lstStyle/>
            <a:p>
              <a:pPr algn="ctr"/>
              <a:r>
                <a:rPr lang="en-US" dirty="0">
                  <a:solidFill>
                    <a:srgbClr val="0070C0"/>
                  </a:solidFill>
                </a:rPr>
                <a:t>User</a:t>
              </a:r>
            </a:p>
          </p:txBody>
        </p:sp>
      </p:grpSp>
      <p:cxnSp>
        <p:nvCxnSpPr>
          <p:cNvPr id="104" name="Straight Arrow Connector 103">
            <a:extLst>
              <a:ext uri="{FF2B5EF4-FFF2-40B4-BE49-F238E27FC236}">
                <a16:creationId xmlns:a16="http://schemas.microsoft.com/office/drawing/2014/main" id="{872E4056-0D12-CA6D-3298-7F7074691C40}"/>
              </a:ext>
            </a:extLst>
          </p:cNvPr>
          <p:cNvCxnSpPr>
            <a:cxnSpLocks/>
          </p:cNvCxnSpPr>
          <p:nvPr/>
        </p:nvCxnSpPr>
        <p:spPr>
          <a:xfrm flipV="1">
            <a:off x="2124192" y="4181278"/>
            <a:ext cx="868197" cy="6545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FDB9CC5C-D31E-1E91-E2E9-5E3549229796}"/>
              </a:ext>
            </a:extLst>
          </p:cNvPr>
          <p:cNvGrpSpPr/>
          <p:nvPr/>
        </p:nvGrpSpPr>
        <p:grpSpPr>
          <a:xfrm>
            <a:off x="2631125" y="3432648"/>
            <a:ext cx="1258324" cy="945946"/>
            <a:chOff x="2631125" y="3432648"/>
            <a:chExt cx="1258324" cy="945946"/>
          </a:xfrm>
        </p:grpSpPr>
        <p:pic>
          <p:nvPicPr>
            <p:cNvPr id="24" name="Graphic 23" descr="Help with solid fill">
              <a:extLst>
                <a:ext uri="{FF2B5EF4-FFF2-40B4-BE49-F238E27FC236}">
                  <a16:creationId xmlns:a16="http://schemas.microsoft.com/office/drawing/2014/main" id="{128C0F08-C345-E126-9928-D9A525F34AB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92389" y="3744726"/>
              <a:ext cx="633868" cy="633868"/>
            </a:xfrm>
            <a:prstGeom prst="rect">
              <a:avLst/>
            </a:prstGeom>
          </p:spPr>
        </p:pic>
        <p:sp>
          <p:nvSpPr>
            <p:cNvPr id="107" name="TextBox 106">
              <a:extLst>
                <a:ext uri="{FF2B5EF4-FFF2-40B4-BE49-F238E27FC236}">
                  <a16:creationId xmlns:a16="http://schemas.microsoft.com/office/drawing/2014/main" id="{22D20841-508E-A483-E5A6-CDADBD787597}"/>
                </a:ext>
              </a:extLst>
            </p:cNvPr>
            <p:cNvSpPr txBox="1"/>
            <p:nvPr/>
          </p:nvSpPr>
          <p:spPr>
            <a:xfrm>
              <a:off x="2631125" y="3432648"/>
              <a:ext cx="1258324" cy="307777"/>
            </a:xfrm>
            <a:prstGeom prst="rect">
              <a:avLst/>
            </a:prstGeom>
            <a:noFill/>
          </p:spPr>
          <p:txBody>
            <a:bodyPr wrap="square" rtlCol="0">
              <a:spAutoFit/>
            </a:bodyPr>
            <a:lstStyle/>
            <a:p>
              <a:pPr algn="ctr"/>
              <a:r>
                <a:rPr lang="en-US" dirty="0">
                  <a:solidFill>
                    <a:srgbClr val="0070C0"/>
                  </a:solidFill>
                </a:rPr>
                <a:t>Query</a:t>
              </a:r>
            </a:p>
          </p:txBody>
        </p:sp>
      </p:grpSp>
      <p:cxnSp>
        <p:nvCxnSpPr>
          <p:cNvPr id="109" name="Straight Arrow Connector 108">
            <a:extLst>
              <a:ext uri="{FF2B5EF4-FFF2-40B4-BE49-F238E27FC236}">
                <a16:creationId xmlns:a16="http://schemas.microsoft.com/office/drawing/2014/main" id="{AB0751F6-8120-7F08-566C-B1AF765EA63E}"/>
              </a:ext>
            </a:extLst>
          </p:cNvPr>
          <p:cNvCxnSpPr>
            <a:cxnSpLocks/>
          </p:cNvCxnSpPr>
          <p:nvPr/>
        </p:nvCxnSpPr>
        <p:spPr>
          <a:xfrm>
            <a:off x="3663477" y="4058624"/>
            <a:ext cx="524582" cy="41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31F6D1F4-F793-5508-DEFC-830F1F6149C7}"/>
              </a:ext>
            </a:extLst>
          </p:cNvPr>
          <p:cNvGrpSpPr/>
          <p:nvPr/>
        </p:nvGrpSpPr>
        <p:grpSpPr>
          <a:xfrm>
            <a:off x="4081796" y="3408899"/>
            <a:ext cx="1715524" cy="1051233"/>
            <a:chOff x="4081796" y="3408899"/>
            <a:chExt cx="1715524" cy="1051233"/>
          </a:xfrm>
        </p:grpSpPr>
        <p:pic>
          <p:nvPicPr>
            <p:cNvPr id="22" name="Picture 21">
              <a:extLst>
                <a:ext uri="{FF2B5EF4-FFF2-40B4-BE49-F238E27FC236}">
                  <a16:creationId xmlns:a16="http://schemas.microsoft.com/office/drawing/2014/main" id="{5CB6ED2D-4100-9225-7864-7BED00F722AE}"/>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4152640" y="3710180"/>
              <a:ext cx="1254549" cy="749952"/>
            </a:xfrm>
            <a:prstGeom prst="rect">
              <a:avLst/>
            </a:prstGeom>
          </p:spPr>
        </p:pic>
        <p:sp>
          <p:nvSpPr>
            <p:cNvPr id="114" name="TextBox 113">
              <a:extLst>
                <a:ext uri="{FF2B5EF4-FFF2-40B4-BE49-F238E27FC236}">
                  <a16:creationId xmlns:a16="http://schemas.microsoft.com/office/drawing/2014/main" id="{3B3120F7-AAEE-53A6-20B1-65E93951BE7F}"/>
                </a:ext>
              </a:extLst>
            </p:cNvPr>
            <p:cNvSpPr txBox="1"/>
            <p:nvPr/>
          </p:nvSpPr>
          <p:spPr>
            <a:xfrm>
              <a:off x="4081796" y="3408899"/>
              <a:ext cx="1715524" cy="307777"/>
            </a:xfrm>
            <a:prstGeom prst="rect">
              <a:avLst/>
            </a:prstGeom>
            <a:noFill/>
          </p:spPr>
          <p:txBody>
            <a:bodyPr wrap="square" rtlCol="0">
              <a:spAutoFit/>
            </a:bodyPr>
            <a:lstStyle/>
            <a:p>
              <a:r>
                <a:rPr lang="en-US" dirty="0">
                  <a:solidFill>
                    <a:srgbClr val="0070C0"/>
                  </a:solidFill>
                </a:rPr>
                <a:t>Embedding API</a:t>
              </a:r>
            </a:p>
          </p:txBody>
        </p:sp>
      </p:grpSp>
      <p:cxnSp>
        <p:nvCxnSpPr>
          <p:cNvPr id="116" name="Straight Arrow Connector 115">
            <a:extLst>
              <a:ext uri="{FF2B5EF4-FFF2-40B4-BE49-F238E27FC236}">
                <a16:creationId xmlns:a16="http://schemas.microsoft.com/office/drawing/2014/main" id="{BDEBBCD7-5925-7251-9E23-33979797A54E}"/>
              </a:ext>
            </a:extLst>
          </p:cNvPr>
          <p:cNvCxnSpPr>
            <a:cxnSpLocks/>
          </p:cNvCxnSpPr>
          <p:nvPr/>
        </p:nvCxnSpPr>
        <p:spPr>
          <a:xfrm>
            <a:off x="5227844" y="4082438"/>
            <a:ext cx="524582" cy="41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36CD2A0-3D8E-16E5-A34E-57D2052C43D6}"/>
              </a:ext>
            </a:extLst>
          </p:cNvPr>
          <p:cNvCxnSpPr>
            <a:cxnSpLocks/>
          </p:cNvCxnSpPr>
          <p:nvPr/>
        </p:nvCxnSpPr>
        <p:spPr>
          <a:xfrm>
            <a:off x="7058756" y="4083142"/>
            <a:ext cx="524582" cy="41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389737E-EC51-FB36-F321-917752B93B7D}"/>
              </a:ext>
            </a:extLst>
          </p:cNvPr>
          <p:cNvCxnSpPr>
            <a:cxnSpLocks/>
          </p:cNvCxnSpPr>
          <p:nvPr/>
        </p:nvCxnSpPr>
        <p:spPr>
          <a:xfrm>
            <a:off x="8769675" y="4043462"/>
            <a:ext cx="12837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2C7C754-0572-A6BB-0009-69B9740DF60A}"/>
              </a:ext>
            </a:extLst>
          </p:cNvPr>
          <p:cNvSpPr txBox="1"/>
          <p:nvPr/>
        </p:nvSpPr>
        <p:spPr>
          <a:xfrm>
            <a:off x="8645345" y="3574915"/>
            <a:ext cx="1444425" cy="430887"/>
          </a:xfrm>
          <a:prstGeom prst="rect">
            <a:avLst/>
          </a:prstGeom>
          <a:noFill/>
        </p:spPr>
        <p:txBody>
          <a:bodyPr wrap="square" rtlCol="0">
            <a:spAutoFit/>
          </a:bodyPr>
          <a:lstStyle/>
          <a:p>
            <a:pPr algn="ctr"/>
            <a:r>
              <a:rPr lang="en-US" sz="1100" dirty="0">
                <a:solidFill>
                  <a:srgbClr val="FF0000"/>
                </a:solidFill>
                <a:latin typeface="Aptos" panose="020B0004020202020204" pitchFamily="34" charset="0"/>
              </a:rPr>
              <a:t>Takes in the embeddings</a:t>
            </a:r>
          </a:p>
        </p:txBody>
      </p:sp>
      <p:sp>
        <p:nvSpPr>
          <p:cNvPr id="121" name="TextBox 120">
            <a:extLst>
              <a:ext uri="{FF2B5EF4-FFF2-40B4-BE49-F238E27FC236}">
                <a16:creationId xmlns:a16="http://schemas.microsoft.com/office/drawing/2014/main" id="{F0ABB4D2-7413-AB3E-DBF8-03E09D89040A}"/>
              </a:ext>
            </a:extLst>
          </p:cNvPr>
          <p:cNvSpPr txBox="1"/>
          <p:nvPr/>
        </p:nvSpPr>
        <p:spPr>
          <a:xfrm rot="19263172">
            <a:off x="8640017" y="4886429"/>
            <a:ext cx="1743333" cy="430887"/>
          </a:xfrm>
          <a:prstGeom prst="rect">
            <a:avLst/>
          </a:prstGeom>
          <a:noFill/>
        </p:spPr>
        <p:txBody>
          <a:bodyPr wrap="square" rtlCol="0">
            <a:spAutoFit/>
          </a:bodyPr>
          <a:lstStyle/>
          <a:p>
            <a:pPr algn="ctr"/>
            <a:r>
              <a:rPr lang="en-US" sz="1100" dirty="0">
                <a:solidFill>
                  <a:srgbClr val="FF0000"/>
                </a:solidFill>
                <a:latin typeface="Aptos" panose="020B0004020202020204" pitchFamily="34" charset="0"/>
              </a:rPr>
              <a:t>extracts # of similar results you want (top K)</a:t>
            </a:r>
          </a:p>
        </p:txBody>
      </p:sp>
      <p:cxnSp>
        <p:nvCxnSpPr>
          <p:cNvPr id="123" name="Straight Arrow Connector 122">
            <a:extLst>
              <a:ext uri="{FF2B5EF4-FFF2-40B4-BE49-F238E27FC236}">
                <a16:creationId xmlns:a16="http://schemas.microsoft.com/office/drawing/2014/main" id="{61AC107F-0990-22C7-A65A-BC296CDF3FC0}"/>
              </a:ext>
            </a:extLst>
          </p:cNvPr>
          <p:cNvCxnSpPr>
            <a:cxnSpLocks/>
          </p:cNvCxnSpPr>
          <p:nvPr/>
        </p:nvCxnSpPr>
        <p:spPr>
          <a:xfrm flipH="1">
            <a:off x="8623078" y="4267059"/>
            <a:ext cx="1524046" cy="1172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646EA00F-393B-990E-D55E-570B56550EB2}"/>
              </a:ext>
            </a:extLst>
          </p:cNvPr>
          <p:cNvSpPr txBox="1"/>
          <p:nvPr/>
        </p:nvSpPr>
        <p:spPr>
          <a:xfrm>
            <a:off x="8614730" y="4077716"/>
            <a:ext cx="1444425" cy="600164"/>
          </a:xfrm>
          <a:prstGeom prst="rect">
            <a:avLst/>
          </a:prstGeom>
          <a:noFill/>
        </p:spPr>
        <p:txBody>
          <a:bodyPr wrap="square" rtlCol="0">
            <a:spAutoFit/>
          </a:bodyPr>
          <a:lstStyle/>
          <a:p>
            <a:pPr algn="ctr"/>
            <a:r>
              <a:rPr lang="en-US" sz="1100" dirty="0">
                <a:solidFill>
                  <a:srgbClr val="FF0000"/>
                </a:solidFill>
                <a:latin typeface="Aptos" panose="020B0004020202020204" pitchFamily="34" charset="0"/>
              </a:rPr>
              <a:t>Compares with the embeddings in vector store </a:t>
            </a:r>
          </a:p>
        </p:txBody>
      </p:sp>
      <p:grpSp>
        <p:nvGrpSpPr>
          <p:cNvPr id="3" name="Group 2">
            <a:extLst>
              <a:ext uri="{FF2B5EF4-FFF2-40B4-BE49-F238E27FC236}">
                <a16:creationId xmlns:a16="http://schemas.microsoft.com/office/drawing/2014/main" id="{B7C6727B-3E0F-2E35-1E76-82E6936C1051}"/>
              </a:ext>
            </a:extLst>
          </p:cNvPr>
          <p:cNvGrpSpPr/>
          <p:nvPr/>
        </p:nvGrpSpPr>
        <p:grpSpPr>
          <a:xfrm>
            <a:off x="6895361" y="5081925"/>
            <a:ext cx="1840248" cy="1289309"/>
            <a:chOff x="6895361" y="5081925"/>
            <a:chExt cx="1840248" cy="1289309"/>
          </a:xfrm>
        </p:grpSpPr>
        <p:pic>
          <p:nvPicPr>
            <p:cNvPr id="26" name="Picture 25">
              <a:extLst>
                <a:ext uri="{FF2B5EF4-FFF2-40B4-BE49-F238E27FC236}">
                  <a16:creationId xmlns:a16="http://schemas.microsoft.com/office/drawing/2014/main" id="{8A560D96-5995-0880-72FF-7DD4DEB6EFC8}"/>
                </a:ext>
              </a:extLst>
            </p:cNvPr>
            <p:cNvPicPr>
              <a:picLocks noChangeAspect="1"/>
            </p:cNvPicPr>
            <p:nvPr/>
          </p:nvPicPr>
          <p:blipFill>
            <a:blip r:embed="rId18"/>
            <a:stretch>
              <a:fillRect/>
            </a:stretch>
          </p:blipFill>
          <p:spPr>
            <a:xfrm>
              <a:off x="6895361" y="5081925"/>
              <a:ext cx="1659076" cy="944077"/>
            </a:xfrm>
            <a:prstGeom prst="rect">
              <a:avLst/>
            </a:prstGeom>
          </p:spPr>
        </p:pic>
        <p:sp>
          <p:nvSpPr>
            <p:cNvPr id="130" name="TextBox 129">
              <a:extLst>
                <a:ext uri="{FF2B5EF4-FFF2-40B4-BE49-F238E27FC236}">
                  <a16:creationId xmlns:a16="http://schemas.microsoft.com/office/drawing/2014/main" id="{D969D2B4-0780-02E0-81DF-8C9A0354CC70}"/>
                </a:ext>
              </a:extLst>
            </p:cNvPr>
            <p:cNvSpPr txBox="1"/>
            <p:nvPr/>
          </p:nvSpPr>
          <p:spPr>
            <a:xfrm>
              <a:off x="7020085" y="6063457"/>
              <a:ext cx="1715524" cy="307777"/>
            </a:xfrm>
            <a:prstGeom prst="rect">
              <a:avLst/>
            </a:prstGeom>
            <a:noFill/>
          </p:spPr>
          <p:txBody>
            <a:bodyPr wrap="square" rtlCol="0">
              <a:spAutoFit/>
            </a:bodyPr>
            <a:lstStyle/>
            <a:p>
              <a:r>
                <a:rPr lang="en-US" dirty="0">
                  <a:solidFill>
                    <a:srgbClr val="0070C0"/>
                  </a:solidFill>
                </a:rPr>
                <a:t>Ranked  results</a:t>
              </a:r>
            </a:p>
          </p:txBody>
        </p:sp>
      </p:grpSp>
      <p:cxnSp>
        <p:nvCxnSpPr>
          <p:cNvPr id="131" name="Straight Arrow Connector 130">
            <a:extLst>
              <a:ext uri="{FF2B5EF4-FFF2-40B4-BE49-F238E27FC236}">
                <a16:creationId xmlns:a16="http://schemas.microsoft.com/office/drawing/2014/main" id="{3509EA73-8728-57B5-E3CC-A636EC885195}"/>
              </a:ext>
            </a:extLst>
          </p:cNvPr>
          <p:cNvCxnSpPr>
            <a:cxnSpLocks/>
            <a:stCxn id="26" idx="1"/>
          </p:cNvCxnSpPr>
          <p:nvPr/>
        </p:nvCxnSpPr>
        <p:spPr>
          <a:xfrm flipH="1" flipV="1">
            <a:off x="5484511" y="5553963"/>
            <a:ext cx="141085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62946AE-0007-6B0A-B664-5A4F5828B6C6}"/>
              </a:ext>
            </a:extLst>
          </p:cNvPr>
          <p:cNvGrpSpPr/>
          <p:nvPr/>
        </p:nvGrpSpPr>
        <p:grpSpPr>
          <a:xfrm>
            <a:off x="4222591" y="5031958"/>
            <a:ext cx="1715524" cy="1462846"/>
            <a:chOff x="4222591" y="5031958"/>
            <a:chExt cx="1715524" cy="1462846"/>
          </a:xfrm>
        </p:grpSpPr>
        <p:pic>
          <p:nvPicPr>
            <p:cNvPr id="25" name="Picture 24">
              <a:extLst>
                <a:ext uri="{FF2B5EF4-FFF2-40B4-BE49-F238E27FC236}">
                  <a16:creationId xmlns:a16="http://schemas.microsoft.com/office/drawing/2014/main" id="{B3A85371-2633-9AB4-DF60-BEE109BD26CC}"/>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4609757" y="5031958"/>
              <a:ext cx="979128" cy="1044010"/>
            </a:xfrm>
            <a:prstGeom prst="rect">
              <a:avLst/>
            </a:prstGeom>
          </p:spPr>
        </p:pic>
        <p:sp>
          <p:nvSpPr>
            <p:cNvPr id="135" name="TextBox 134">
              <a:extLst>
                <a:ext uri="{FF2B5EF4-FFF2-40B4-BE49-F238E27FC236}">
                  <a16:creationId xmlns:a16="http://schemas.microsoft.com/office/drawing/2014/main" id="{5F784E1F-CCC3-D7BA-7A6D-703398F571FF}"/>
                </a:ext>
              </a:extLst>
            </p:cNvPr>
            <p:cNvSpPr txBox="1"/>
            <p:nvPr/>
          </p:nvSpPr>
          <p:spPr>
            <a:xfrm>
              <a:off x="4222591" y="5971584"/>
              <a:ext cx="1715524" cy="523220"/>
            </a:xfrm>
            <a:prstGeom prst="rect">
              <a:avLst/>
            </a:prstGeom>
            <a:noFill/>
          </p:spPr>
          <p:txBody>
            <a:bodyPr wrap="square" rtlCol="0">
              <a:spAutoFit/>
            </a:bodyPr>
            <a:lstStyle/>
            <a:p>
              <a:pPr algn="ctr"/>
              <a:r>
                <a:rPr lang="en-US" dirty="0">
                  <a:solidFill>
                    <a:srgbClr val="0070C0"/>
                  </a:solidFill>
                </a:rPr>
                <a:t>Large Language Model (LLM)</a:t>
              </a:r>
            </a:p>
          </p:txBody>
        </p:sp>
      </p:grpSp>
      <p:grpSp>
        <p:nvGrpSpPr>
          <p:cNvPr id="5" name="Group 4">
            <a:extLst>
              <a:ext uri="{FF2B5EF4-FFF2-40B4-BE49-F238E27FC236}">
                <a16:creationId xmlns:a16="http://schemas.microsoft.com/office/drawing/2014/main" id="{207A2A6A-2192-4A90-E8DC-C066394AC39E}"/>
              </a:ext>
            </a:extLst>
          </p:cNvPr>
          <p:cNvGrpSpPr/>
          <p:nvPr/>
        </p:nvGrpSpPr>
        <p:grpSpPr>
          <a:xfrm>
            <a:off x="2593605" y="5077052"/>
            <a:ext cx="1890414" cy="1289464"/>
            <a:chOff x="2593605" y="5077052"/>
            <a:chExt cx="1890414" cy="1289464"/>
          </a:xfrm>
        </p:grpSpPr>
        <p:pic>
          <p:nvPicPr>
            <p:cNvPr id="30" name="Picture 29">
              <a:extLst>
                <a:ext uri="{FF2B5EF4-FFF2-40B4-BE49-F238E27FC236}">
                  <a16:creationId xmlns:a16="http://schemas.microsoft.com/office/drawing/2014/main" id="{D18ABDF6-4A59-0C5A-F10C-4F3096BB12A2}"/>
                </a:ext>
              </a:extLst>
            </p:cNvPr>
            <p:cNvPicPr>
              <a:picLocks noChangeAspect="1"/>
            </p:cNvPicPr>
            <p:nvPr/>
          </p:nvPicPr>
          <p:blipFill>
            <a:blip r:embed="rId20">
              <a:clrChange>
                <a:clrFrom>
                  <a:srgbClr val="FFFEFE"/>
                </a:clrFrom>
                <a:clrTo>
                  <a:srgbClr val="FFFEFE">
                    <a:alpha val="0"/>
                  </a:srgbClr>
                </a:clrTo>
              </a:clrChange>
            </a:blip>
            <a:stretch>
              <a:fillRect/>
            </a:stretch>
          </p:blipFill>
          <p:spPr>
            <a:xfrm>
              <a:off x="2593605" y="5077052"/>
              <a:ext cx="1117600" cy="1003300"/>
            </a:xfrm>
            <a:prstGeom prst="rect">
              <a:avLst/>
            </a:prstGeom>
          </p:spPr>
        </p:pic>
        <p:sp>
          <p:nvSpPr>
            <p:cNvPr id="136" name="TextBox 135">
              <a:extLst>
                <a:ext uri="{FF2B5EF4-FFF2-40B4-BE49-F238E27FC236}">
                  <a16:creationId xmlns:a16="http://schemas.microsoft.com/office/drawing/2014/main" id="{8DC99E04-3C71-DE36-37ED-2C45DE68FDD2}"/>
                </a:ext>
              </a:extLst>
            </p:cNvPr>
            <p:cNvSpPr txBox="1"/>
            <p:nvPr/>
          </p:nvSpPr>
          <p:spPr>
            <a:xfrm>
              <a:off x="2768495" y="6058739"/>
              <a:ext cx="1715524" cy="307777"/>
            </a:xfrm>
            <a:prstGeom prst="rect">
              <a:avLst/>
            </a:prstGeom>
            <a:noFill/>
          </p:spPr>
          <p:txBody>
            <a:bodyPr wrap="square" rtlCol="0">
              <a:spAutoFit/>
            </a:bodyPr>
            <a:lstStyle/>
            <a:p>
              <a:r>
                <a:rPr lang="en-US" dirty="0">
                  <a:solidFill>
                    <a:srgbClr val="0070C0"/>
                  </a:solidFill>
                </a:rPr>
                <a:t>Answer</a:t>
              </a:r>
            </a:p>
          </p:txBody>
        </p:sp>
      </p:grpSp>
      <p:cxnSp>
        <p:nvCxnSpPr>
          <p:cNvPr id="140" name="Straight Arrow Connector 139">
            <a:extLst>
              <a:ext uri="{FF2B5EF4-FFF2-40B4-BE49-F238E27FC236}">
                <a16:creationId xmlns:a16="http://schemas.microsoft.com/office/drawing/2014/main" id="{34EE8502-991A-296D-7988-D21E43542A14}"/>
              </a:ext>
            </a:extLst>
          </p:cNvPr>
          <p:cNvCxnSpPr>
            <a:cxnSpLocks/>
            <a:stCxn id="25" idx="1"/>
          </p:cNvCxnSpPr>
          <p:nvPr/>
        </p:nvCxnSpPr>
        <p:spPr>
          <a:xfrm flipH="1">
            <a:off x="3692050" y="5553963"/>
            <a:ext cx="917707" cy="6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343DFF8-8B89-5DFA-C564-2263734FDF64}"/>
              </a:ext>
            </a:extLst>
          </p:cNvPr>
          <p:cNvCxnSpPr>
            <a:cxnSpLocks/>
          </p:cNvCxnSpPr>
          <p:nvPr/>
        </p:nvCxnSpPr>
        <p:spPr>
          <a:xfrm flipH="1" flipV="1">
            <a:off x="1763195" y="5231590"/>
            <a:ext cx="753701" cy="3620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97B3277E-70F2-8A8C-D354-4A512740D3E6}"/>
              </a:ext>
            </a:extLst>
          </p:cNvPr>
          <p:cNvSpPr txBox="1"/>
          <p:nvPr/>
        </p:nvSpPr>
        <p:spPr>
          <a:xfrm>
            <a:off x="5480607" y="5022375"/>
            <a:ext cx="1444425" cy="430887"/>
          </a:xfrm>
          <a:prstGeom prst="rect">
            <a:avLst/>
          </a:prstGeom>
          <a:noFill/>
        </p:spPr>
        <p:txBody>
          <a:bodyPr wrap="square" rtlCol="0">
            <a:spAutoFit/>
          </a:bodyPr>
          <a:lstStyle/>
          <a:p>
            <a:pPr algn="ctr"/>
            <a:r>
              <a:rPr lang="en-US" sz="1100" dirty="0">
                <a:solidFill>
                  <a:srgbClr val="FF0000"/>
                </a:solidFill>
                <a:latin typeface="Aptos" panose="020B0004020202020204" pitchFamily="34" charset="0"/>
              </a:rPr>
              <a:t>These become context for the LLM</a:t>
            </a:r>
          </a:p>
        </p:txBody>
      </p:sp>
      <p:grpSp>
        <p:nvGrpSpPr>
          <p:cNvPr id="76" name="Group 75">
            <a:extLst>
              <a:ext uri="{FF2B5EF4-FFF2-40B4-BE49-F238E27FC236}">
                <a16:creationId xmlns:a16="http://schemas.microsoft.com/office/drawing/2014/main" id="{7AF91122-5077-9143-4E96-83A6780A9B6B}"/>
              </a:ext>
            </a:extLst>
          </p:cNvPr>
          <p:cNvGrpSpPr/>
          <p:nvPr/>
        </p:nvGrpSpPr>
        <p:grpSpPr>
          <a:xfrm>
            <a:off x="9969549" y="1154962"/>
            <a:ext cx="1183538" cy="1617883"/>
            <a:chOff x="9969549" y="1154962"/>
            <a:chExt cx="1183538" cy="1617883"/>
          </a:xfrm>
        </p:grpSpPr>
        <p:sp>
          <p:nvSpPr>
            <p:cNvPr id="15" name="Rounded Rectangle 14">
              <a:extLst>
                <a:ext uri="{FF2B5EF4-FFF2-40B4-BE49-F238E27FC236}">
                  <a16:creationId xmlns:a16="http://schemas.microsoft.com/office/drawing/2014/main" id="{54EF3EDE-3C65-0C30-5C36-253B030D50CD}"/>
                </a:ext>
              </a:extLst>
            </p:cNvPr>
            <p:cNvSpPr/>
            <p:nvPr/>
          </p:nvSpPr>
          <p:spPr>
            <a:xfrm>
              <a:off x="10000527" y="2165223"/>
              <a:ext cx="1018572" cy="607622"/>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Build semantic index</a:t>
              </a:r>
            </a:p>
          </p:txBody>
        </p:sp>
        <p:sp>
          <p:nvSpPr>
            <p:cNvPr id="75" name="TextBox 74">
              <a:extLst>
                <a:ext uri="{FF2B5EF4-FFF2-40B4-BE49-F238E27FC236}">
                  <a16:creationId xmlns:a16="http://schemas.microsoft.com/office/drawing/2014/main" id="{EF611487-9E0A-D895-770D-EF09A1CA189F}"/>
                </a:ext>
              </a:extLst>
            </p:cNvPr>
            <p:cNvSpPr txBox="1"/>
            <p:nvPr/>
          </p:nvSpPr>
          <p:spPr>
            <a:xfrm>
              <a:off x="9969549" y="1154962"/>
              <a:ext cx="1183538" cy="954107"/>
            </a:xfrm>
            <a:prstGeom prst="rect">
              <a:avLst/>
            </a:prstGeom>
            <a:noFill/>
          </p:spPr>
          <p:txBody>
            <a:bodyPr wrap="square" rtlCol="0">
              <a:spAutoFit/>
            </a:bodyPr>
            <a:lstStyle/>
            <a:p>
              <a:pPr algn="ctr"/>
              <a:r>
                <a:rPr lang="en-US" dirty="0">
                  <a:solidFill>
                    <a:srgbClr val="0070C0"/>
                  </a:solidFill>
                </a:rPr>
                <a:t>Embeddings stored into semantic index</a:t>
              </a:r>
            </a:p>
          </p:txBody>
        </p:sp>
      </p:grpSp>
      <p:sp>
        <p:nvSpPr>
          <p:cNvPr id="7" name="Title 6">
            <a:extLst>
              <a:ext uri="{FF2B5EF4-FFF2-40B4-BE49-F238E27FC236}">
                <a16:creationId xmlns:a16="http://schemas.microsoft.com/office/drawing/2014/main" id="{7BFE51CD-E28C-E3AA-843A-6DDC23A12869}"/>
              </a:ext>
            </a:extLst>
          </p:cNvPr>
          <p:cNvSpPr>
            <a:spLocks noGrp="1"/>
          </p:cNvSpPr>
          <p:nvPr>
            <p:ph type="title"/>
          </p:nvPr>
        </p:nvSpPr>
        <p:spPr/>
        <p:txBody>
          <a:bodyPr/>
          <a:lstStyle/>
          <a:p>
            <a:r>
              <a:rPr lang="en-US" dirty="0"/>
              <a:t>Typical RAG Pipeline (Vector DB)</a:t>
            </a:r>
          </a:p>
        </p:txBody>
      </p:sp>
    </p:spTree>
    <p:extLst>
      <p:ext uri="{BB962C8B-B14F-4D97-AF65-F5344CB8AC3E}">
        <p14:creationId xmlns:p14="http://schemas.microsoft.com/office/powerpoint/2010/main" val="384025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par>
                                <p:cTn id="32" presetID="22" presetClass="entr" presetSubtype="8"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par>
                                <p:cTn id="35" presetID="22" presetClass="entr" presetSubtype="8"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par>
                                <p:cTn id="49" presetID="22" presetClass="entr" presetSubtype="8"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left)">
                                      <p:cBhvr>
                                        <p:cTn id="51" dur="500"/>
                                        <p:tgtEl>
                                          <p:spTgt spid="52"/>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left)">
                                      <p:cBhvr>
                                        <p:cTn id="65" dur="500"/>
                                        <p:tgtEl>
                                          <p:spTgt spid="58"/>
                                        </p:tgtEl>
                                      </p:cBhvr>
                                    </p:animEffect>
                                  </p:childTnLst>
                                </p:cTn>
                              </p:par>
                              <p:par>
                                <p:cTn id="66" presetID="22" presetClass="entr" presetSubtype="8"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left)">
                                      <p:cBhvr>
                                        <p:cTn id="68" dur="500"/>
                                        <p:tgtEl>
                                          <p:spTgt spid="59"/>
                                        </p:tgtEl>
                                      </p:cBhvr>
                                    </p:animEffect>
                                  </p:childTnLst>
                                </p:cTn>
                              </p:par>
                              <p:par>
                                <p:cTn id="69" presetID="22" presetClass="entr" presetSubtype="8"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wipe(left)">
                                      <p:cBhvr>
                                        <p:cTn id="71" dur="500"/>
                                        <p:tgtEl>
                                          <p:spTgt spid="6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wipe(left)">
                                      <p:cBhvr>
                                        <p:cTn id="76" dur="500"/>
                                        <p:tgtEl>
                                          <p:spTgt spid="10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wipe(left)">
                                      <p:cBhvr>
                                        <p:cTn id="85" dur="500"/>
                                        <p:tgtEl>
                                          <p:spTgt spid="77"/>
                                        </p:tgtEl>
                                      </p:cBhvr>
                                    </p:animEffect>
                                  </p:childTnLst>
                                </p:cTn>
                              </p:par>
                              <p:par>
                                <p:cTn id="86" presetID="22" presetClass="entr" presetSubtype="8"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wipe(left)">
                                      <p:cBhvr>
                                        <p:cTn id="88" dur="500"/>
                                        <p:tgtEl>
                                          <p:spTgt spid="78"/>
                                        </p:tgtEl>
                                      </p:cBhvr>
                                    </p:animEffect>
                                  </p:childTnLst>
                                </p:cTn>
                              </p:par>
                              <p:par>
                                <p:cTn id="89" presetID="22" presetClass="entr" presetSubtype="8" fill="hold" nodeType="with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left)">
                                      <p:cBhvr>
                                        <p:cTn id="91" dur="500"/>
                                        <p:tgtEl>
                                          <p:spTgt spid="79"/>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7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93"/>
                                        </p:tgtEl>
                                        <p:attrNameLst>
                                          <p:attrName>style.visibility</p:attrName>
                                        </p:attrNameLst>
                                      </p:cBhvr>
                                      <p:to>
                                        <p:strVal val="visible"/>
                                      </p:to>
                                    </p:set>
                                    <p:animEffect transition="in" filter="wipe(up)">
                                      <p:cBhvr>
                                        <p:cTn id="100" dur="500"/>
                                        <p:tgtEl>
                                          <p:spTgt spid="9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9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1" nodeType="clickEffect">
                                  <p:stCondLst>
                                    <p:cond delay="0"/>
                                  </p:stCondLst>
                                  <p:childTnLst>
                                    <p:set>
                                      <p:cBhvr>
                                        <p:cTn id="116" dur="1" fill="hold">
                                          <p:stCondLst>
                                            <p:cond delay="0"/>
                                          </p:stCondLst>
                                        </p:cTn>
                                        <p:tgtEl>
                                          <p:spTgt spid="10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0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104"/>
                                        </p:tgtEl>
                                        <p:attrNameLst>
                                          <p:attrName>style.visibility</p:attrName>
                                        </p:attrNameLst>
                                      </p:cBhvr>
                                      <p:to>
                                        <p:strVal val="visible"/>
                                      </p:to>
                                    </p:set>
                                    <p:animEffect transition="in" filter="wipe(left)">
                                      <p:cBhvr>
                                        <p:cTn id="125" dur="500"/>
                                        <p:tgtEl>
                                          <p:spTgt spid="104"/>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108"/>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nodeType="click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left)">
                                      <p:cBhvr>
                                        <p:cTn id="134" dur="500"/>
                                        <p:tgtEl>
                                          <p:spTgt spid="109"/>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1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nodeType="clickEffect">
                                  <p:stCondLst>
                                    <p:cond delay="0"/>
                                  </p:stCondLst>
                                  <p:childTnLst>
                                    <p:set>
                                      <p:cBhvr>
                                        <p:cTn id="142" dur="1" fill="hold">
                                          <p:stCondLst>
                                            <p:cond delay="0"/>
                                          </p:stCondLst>
                                        </p:cTn>
                                        <p:tgtEl>
                                          <p:spTgt spid="116"/>
                                        </p:tgtEl>
                                        <p:attrNameLst>
                                          <p:attrName>style.visibility</p:attrName>
                                        </p:attrNameLst>
                                      </p:cBhvr>
                                      <p:to>
                                        <p:strVal val="visible"/>
                                      </p:to>
                                    </p:set>
                                    <p:animEffect transition="in" filter="wipe(left)">
                                      <p:cBhvr>
                                        <p:cTn id="143" dur="500"/>
                                        <p:tgtEl>
                                          <p:spTgt spid="116"/>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21"/>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117"/>
                                        </p:tgtEl>
                                        <p:attrNameLst>
                                          <p:attrName>style.visibility</p:attrName>
                                        </p:attrNameLst>
                                      </p:cBhvr>
                                      <p:to>
                                        <p:strVal val="visible"/>
                                      </p:to>
                                    </p:set>
                                    <p:animEffect transition="in" filter="wipe(left)">
                                      <p:cBhvr>
                                        <p:cTn id="152" dur="500"/>
                                        <p:tgtEl>
                                          <p:spTgt spid="117"/>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20"/>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118"/>
                                        </p:tgtEl>
                                        <p:attrNameLst>
                                          <p:attrName>style.visibility</p:attrName>
                                        </p:attrNameLst>
                                      </p:cBhvr>
                                      <p:to>
                                        <p:strVal val="visible"/>
                                      </p:to>
                                    </p:set>
                                    <p:animEffect transition="in" filter="wipe(left)">
                                      <p:cBhvr>
                                        <p:cTn id="161" dur="500"/>
                                        <p:tgtEl>
                                          <p:spTgt spid="118"/>
                                        </p:tgtEl>
                                      </p:cBhvr>
                                    </p:animEffect>
                                  </p:childTnLst>
                                </p:cTn>
                              </p:par>
                              <p:par>
                                <p:cTn id="162" presetID="1" presetClass="entr" presetSubtype="0" fill="hold" grpId="0" nodeType="withEffect">
                                  <p:stCondLst>
                                    <p:cond delay="0"/>
                                  </p:stCondLst>
                                  <p:childTnLst>
                                    <p:set>
                                      <p:cBhvr>
                                        <p:cTn id="163" dur="1" fill="hold">
                                          <p:stCondLst>
                                            <p:cond delay="0"/>
                                          </p:stCondLst>
                                        </p:cTn>
                                        <p:tgtEl>
                                          <p:spTgt spid="120"/>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128"/>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2" fill="hold" nodeType="clickEffect">
                                  <p:stCondLst>
                                    <p:cond delay="0"/>
                                  </p:stCondLst>
                                  <p:childTnLst>
                                    <p:set>
                                      <p:cBhvr>
                                        <p:cTn id="171" dur="1" fill="hold">
                                          <p:stCondLst>
                                            <p:cond delay="0"/>
                                          </p:stCondLst>
                                        </p:cTn>
                                        <p:tgtEl>
                                          <p:spTgt spid="123"/>
                                        </p:tgtEl>
                                        <p:attrNameLst>
                                          <p:attrName>style.visibility</p:attrName>
                                        </p:attrNameLst>
                                      </p:cBhvr>
                                      <p:to>
                                        <p:strVal val="visible"/>
                                      </p:to>
                                    </p:set>
                                    <p:animEffect transition="in" filter="wipe(right)">
                                      <p:cBhvr>
                                        <p:cTn id="172" dur="500"/>
                                        <p:tgtEl>
                                          <p:spTgt spid="123"/>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12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3"/>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31"/>
                                        </p:tgtEl>
                                        <p:attrNameLst>
                                          <p:attrName>style.visibility</p:attrName>
                                        </p:attrNameLst>
                                      </p:cBhvr>
                                      <p:to>
                                        <p:strVal val="visible"/>
                                      </p:to>
                                    </p:set>
                                    <p:animEffect transition="in" filter="wipe(right)">
                                      <p:cBhvr>
                                        <p:cTn id="185" dur="500"/>
                                        <p:tgtEl>
                                          <p:spTgt spid="131"/>
                                        </p:tgtEl>
                                      </p:cBhvr>
                                    </p:animEffec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nodeType="clickEffect">
                                  <p:stCondLst>
                                    <p:cond delay="0"/>
                                  </p:stCondLst>
                                  <p:childTnLst>
                                    <p:set>
                                      <p:cBhvr>
                                        <p:cTn id="189" dur="1" fill="hold">
                                          <p:stCondLst>
                                            <p:cond delay="0"/>
                                          </p:stCondLst>
                                        </p:cTn>
                                        <p:tgtEl>
                                          <p:spTgt spid="4"/>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22" presetClass="entr" presetSubtype="2" fill="hold" nodeType="clickEffect">
                                  <p:stCondLst>
                                    <p:cond delay="0"/>
                                  </p:stCondLst>
                                  <p:childTnLst>
                                    <p:set>
                                      <p:cBhvr>
                                        <p:cTn id="193" dur="1" fill="hold">
                                          <p:stCondLst>
                                            <p:cond delay="0"/>
                                          </p:stCondLst>
                                        </p:cTn>
                                        <p:tgtEl>
                                          <p:spTgt spid="140"/>
                                        </p:tgtEl>
                                        <p:attrNameLst>
                                          <p:attrName>style.visibility</p:attrName>
                                        </p:attrNameLst>
                                      </p:cBhvr>
                                      <p:to>
                                        <p:strVal val="visible"/>
                                      </p:to>
                                    </p:set>
                                    <p:animEffect transition="in" filter="wipe(right)">
                                      <p:cBhvr>
                                        <p:cTn id="194" dur="500"/>
                                        <p:tgtEl>
                                          <p:spTgt spid="140"/>
                                        </p:tgtEl>
                                      </p:cBhvr>
                                    </p:animEffec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5"/>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22" presetClass="entr" presetSubtype="2" fill="hold" nodeType="clickEffect">
                                  <p:stCondLst>
                                    <p:cond delay="0"/>
                                  </p:stCondLst>
                                  <p:childTnLst>
                                    <p:set>
                                      <p:cBhvr>
                                        <p:cTn id="202" dur="1" fill="hold">
                                          <p:stCondLst>
                                            <p:cond delay="0"/>
                                          </p:stCondLst>
                                        </p:cTn>
                                        <p:tgtEl>
                                          <p:spTgt spid="141"/>
                                        </p:tgtEl>
                                        <p:attrNameLst>
                                          <p:attrName>style.visibility</p:attrName>
                                        </p:attrNameLst>
                                      </p:cBhvr>
                                      <p:to>
                                        <p:strVal val="visible"/>
                                      </p:to>
                                    </p:set>
                                    <p:animEffect transition="in" filter="wipe(right)">
                                      <p:cBhvr>
                                        <p:cTn id="203" dur="500"/>
                                        <p:tgtEl>
                                          <p:spTgt spid="141"/>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8" grpId="0"/>
      <p:bldP spid="57" grpId="0"/>
      <p:bldP spid="92" grpId="0"/>
      <p:bldP spid="102" grpId="0"/>
      <p:bldP spid="102" grpId="1"/>
      <p:bldP spid="120" grpId="0"/>
      <p:bldP spid="121" grpId="0"/>
      <p:bldP spid="128" grpId="0"/>
      <p:bldP spid="1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2DEE562D-9E71-CD72-597B-B237AE16AADB}"/>
            </a:ext>
          </a:extLst>
        </p:cNvPr>
        <p:cNvGrpSpPr/>
        <p:nvPr/>
      </p:nvGrpSpPr>
      <p:grpSpPr>
        <a:xfrm>
          <a:off x="0" y="0"/>
          <a:ext cx="0" cy="0"/>
          <a:chOff x="0" y="0"/>
          <a:chExt cx="0" cy="0"/>
        </a:xfrm>
      </p:grpSpPr>
      <p:sp>
        <p:nvSpPr>
          <p:cNvPr id="180" name="Google Shape;180;p22">
            <a:extLst>
              <a:ext uri="{FF2B5EF4-FFF2-40B4-BE49-F238E27FC236}">
                <a16:creationId xmlns:a16="http://schemas.microsoft.com/office/drawing/2014/main" id="{4D4CA4BB-5949-CFCC-717F-6CB9919DC521}"/>
              </a:ext>
            </a:extLst>
          </p:cNvPr>
          <p:cNvSpPr/>
          <p:nvPr/>
        </p:nvSpPr>
        <p:spPr>
          <a:xfrm>
            <a:off x="5619750" y="2709862"/>
            <a:ext cx="952500" cy="476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1" name="Google Shape;181;p22">
            <a:extLst>
              <a:ext uri="{FF2B5EF4-FFF2-40B4-BE49-F238E27FC236}">
                <a16:creationId xmlns:a16="http://schemas.microsoft.com/office/drawing/2014/main" id="{47D8EA38-ADA2-B297-BF5C-34B8D0AC1988}"/>
              </a:ext>
            </a:extLst>
          </p:cNvPr>
          <p:cNvSpPr txBox="1"/>
          <p:nvPr/>
        </p:nvSpPr>
        <p:spPr>
          <a:xfrm>
            <a:off x="907627" y="3125613"/>
            <a:ext cx="10376745"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500" b="1" dirty="0">
                <a:solidFill>
                  <a:srgbClr val="003366"/>
                </a:solidFill>
                <a:latin typeface="Poppins"/>
                <a:cs typeface="Poppins"/>
                <a:sym typeface="Poppins"/>
              </a:rPr>
              <a:t>Knowledge Graphs</a:t>
            </a:r>
            <a:endParaRPr dirty="0"/>
          </a:p>
        </p:txBody>
      </p:sp>
      <p:sp>
        <p:nvSpPr>
          <p:cNvPr id="2" name="Rectangle 1">
            <a:extLst>
              <a:ext uri="{FF2B5EF4-FFF2-40B4-BE49-F238E27FC236}">
                <a16:creationId xmlns:a16="http://schemas.microsoft.com/office/drawing/2014/main" id="{893A6FA3-AC52-A361-74BB-D25D64C8D139}"/>
              </a:ext>
            </a:extLst>
          </p:cNvPr>
          <p:cNvSpPr/>
          <p:nvPr/>
        </p:nvSpPr>
        <p:spPr>
          <a:xfrm>
            <a:off x="0" y="0"/>
            <a:ext cx="12192000" cy="6858000"/>
          </a:xfrm>
          <a:prstGeom prst="rect">
            <a:avLst/>
          </a:prstGeom>
          <a:solidFill>
            <a:srgbClr val="EBE3D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193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3F91-5C1E-B55D-4976-C30AC139421D}"/>
              </a:ext>
            </a:extLst>
          </p:cNvPr>
          <p:cNvSpPr>
            <a:spLocks noGrp="1"/>
          </p:cNvSpPr>
          <p:nvPr>
            <p:ph type="title"/>
          </p:nvPr>
        </p:nvSpPr>
        <p:spPr/>
        <p:txBody>
          <a:bodyPr/>
          <a:lstStyle/>
          <a:p>
            <a:r>
              <a:rPr lang="en-US" dirty="0"/>
              <a:t>What is a Knowledge Graph?</a:t>
            </a:r>
          </a:p>
        </p:txBody>
      </p:sp>
      <p:sp>
        <p:nvSpPr>
          <p:cNvPr id="3" name="Content Placeholder 2">
            <a:extLst>
              <a:ext uri="{FF2B5EF4-FFF2-40B4-BE49-F238E27FC236}">
                <a16:creationId xmlns:a16="http://schemas.microsoft.com/office/drawing/2014/main" id="{BE60679A-50AC-921A-E16D-61F7E32CDBC5}"/>
              </a:ext>
            </a:extLst>
          </p:cNvPr>
          <p:cNvSpPr>
            <a:spLocks noGrp="1"/>
          </p:cNvSpPr>
          <p:nvPr>
            <p:ph idx="1"/>
          </p:nvPr>
        </p:nvSpPr>
        <p:spPr>
          <a:xfrm>
            <a:off x="255074" y="859423"/>
            <a:ext cx="10934700" cy="2084316"/>
          </a:xfrm>
        </p:spPr>
        <p:txBody>
          <a:bodyPr/>
          <a:lstStyle/>
          <a:p>
            <a:r>
              <a:rPr lang="en-US" sz="2000" dirty="0">
                <a:latin typeface="Aptos" panose="020B0004020202020204" pitchFamily="34" charset="0"/>
              </a:rPr>
              <a:t>Structure to represents info in relational, interconnected format</a:t>
            </a:r>
          </a:p>
          <a:p>
            <a:r>
              <a:rPr lang="en-US" sz="2000" dirty="0">
                <a:latin typeface="Aptos" panose="020B0004020202020204" pitchFamily="34" charset="0"/>
              </a:rPr>
              <a:t>entities = nodes, relationships = edges</a:t>
            </a:r>
          </a:p>
          <a:p>
            <a:r>
              <a:rPr lang="en-US" sz="2000" dirty="0">
                <a:latin typeface="Aptos" panose="020B0004020202020204" pitchFamily="34" charset="0"/>
              </a:rPr>
              <a:t>Can find new information by exploring relationships</a:t>
            </a:r>
          </a:p>
          <a:p>
            <a:endParaRPr lang="en-US" dirty="0"/>
          </a:p>
        </p:txBody>
      </p:sp>
      <p:sp>
        <p:nvSpPr>
          <p:cNvPr id="4" name="Oval 3">
            <a:extLst>
              <a:ext uri="{FF2B5EF4-FFF2-40B4-BE49-F238E27FC236}">
                <a16:creationId xmlns:a16="http://schemas.microsoft.com/office/drawing/2014/main" id="{671C16A8-E7A5-CA71-228C-DD0EEC832E5F}"/>
              </a:ext>
            </a:extLst>
          </p:cNvPr>
          <p:cNvSpPr/>
          <p:nvPr/>
        </p:nvSpPr>
        <p:spPr>
          <a:xfrm>
            <a:off x="1109809" y="4719851"/>
            <a:ext cx="1605516" cy="1398516"/>
          </a:xfrm>
          <a:prstGeom prst="ellipse">
            <a:avLst/>
          </a:prstGeom>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Type: </a:t>
            </a:r>
            <a:r>
              <a:rPr lang="en-US" sz="1600" dirty="0"/>
              <a:t>Employee</a:t>
            </a:r>
          </a:p>
          <a:p>
            <a:pPr algn="ctr"/>
            <a:r>
              <a:rPr lang="en-US" sz="1600" b="1" dirty="0"/>
              <a:t>Name: </a:t>
            </a:r>
            <a:r>
              <a:rPr lang="en-US" sz="1600" dirty="0"/>
              <a:t>Joe</a:t>
            </a:r>
          </a:p>
        </p:txBody>
      </p:sp>
      <p:sp>
        <p:nvSpPr>
          <p:cNvPr id="5" name="Oval 4">
            <a:extLst>
              <a:ext uri="{FF2B5EF4-FFF2-40B4-BE49-F238E27FC236}">
                <a16:creationId xmlns:a16="http://schemas.microsoft.com/office/drawing/2014/main" id="{BDD6AF3E-7090-FF5C-3805-6B7B63D48164}"/>
              </a:ext>
            </a:extLst>
          </p:cNvPr>
          <p:cNvSpPr/>
          <p:nvPr/>
        </p:nvSpPr>
        <p:spPr>
          <a:xfrm>
            <a:off x="4116908" y="4868132"/>
            <a:ext cx="1605516" cy="1398516"/>
          </a:xfrm>
          <a:prstGeom prst="ellipse">
            <a:avLst/>
          </a:prstGeom>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Type: </a:t>
            </a:r>
            <a:r>
              <a:rPr lang="en-US" sz="1600" dirty="0"/>
              <a:t>Employee</a:t>
            </a:r>
          </a:p>
          <a:p>
            <a:pPr algn="ctr"/>
            <a:r>
              <a:rPr lang="en-US" sz="1600" b="1" dirty="0"/>
              <a:t>Name: </a:t>
            </a:r>
            <a:r>
              <a:rPr lang="en-US" sz="1600" dirty="0"/>
              <a:t>Sue</a:t>
            </a:r>
          </a:p>
        </p:txBody>
      </p:sp>
      <p:sp>
        <p:nvSpPr>
          <p:cNvPr id="6" name="Oval 5">
            <a:extLst>
              <a:ext uri="{FF2B5EF4-FFF2-40B4-BE49-F238E27FC236}">
                <a16:creationId xmlns:a16="http://schemas.microsoft.com/office/drawing/2014/main" id="{6B78B048-0B5E-E142-C400-495339B6F396}"/>
              </a:ext>
            </a:extLst>
          </p:cNvPr>
          <p:cNvSpPr/>
          <p:nvPr/>
        </p:nvSpPr>
        <p:spPr>
          <a:xfrm>
            <a:off x="2715325" y="2370503"/>
            <a:ext cx="1605516" cy="1398516"/>
          </a:xfrm>
          <a:prstGeom prst="ellipse">
            <a:avLst/>
          </a:prstGeom>
          <a:solidFill>
            <a:srgbClr val="FF8817"/>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Type: </a:t>
            </a:r>
            <a:r>
              <a:rPr lang="en-US" sz="1600" dirty="0">
                <a:solidFill>
                  <a:schemeClr val="tx1"/>
                </a:solidFill>
              </a:rPr>
              <a:t>Employer</a:t>
            </a:r>
          </a:p>
          <a:p>
            <a:pPr algn="ctr"/>
            <a:r>
              <a:rPr lang="en-US" sz="1600" b="1" dirty="0">
                <a:solidFill>
                  <a:schemeClr val="tx1"/>
                </a:solidFill>
              </a:rPr>
              <a:t>Name: </a:t>
            </a:r>
            <a:r>
              <a:rPr lang="en-US" sz="1600" dirty="0">
                <a:solidFill>
                  <a:schemeClr val="tx1"/>
                </a:solidFill>
              </a:rPr>
              <a:t>Acme</a:t>
            </a:r>
          </a:p>
        </p:txBody>
      </p:sp>
      <p:sp>
        <p:nvSpPr>
          <p:cNvPr id="8" name="Up Arrow 7">
            <a:extLst>
              <a:ext uri="{FF2B5EF4-FFF2-40B4-BE49-F238E27FC236}">
                <a16:creationId xmlns:a16="http://schemas.microsoft.com/office/drawing/2014/main" id="{50E26CFE-CC51-250B-C745-37C32C253375}"/>
              </a:ext>
            </a:extLst>
          </p:cNvPr>
          <p:cNvSpPr/>
          <p:nvPr/>
        </p:nvSpPr>
        <p:spPr>
          <a:xfrm rot="20064789">
            <a:off x="4200152" y="3702341"/>
            <a:ext cx="197709" cy="1155357"/>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8AF74BB-D471-501D-0791-8877EFA97CB3}"/>
              </a:ext>
            </a:extLst>
          </p:cNvPr>
          <p:cNvSpPr txBox="1"/>
          <p:nvPr/>
        </p:nvSpPr>
        <p:spPr>
          <a:xfrm rot="3829968">
            <a:off x="3797742" y="4574348"/>
            <a:ext cx="2075935" cy="307777"/>
          </a:xfrm>
          <a:prstGeom prst="rect">
            <a:avLst/>
          </a:prstGeom>
          <a:noFill/>
        </p:spPr>
        <p:txBody>
          <a:bodyPr wrap="square" rtlCol="0">
            <a:spAutoFit/>
          </a:bodyPr>
          <a:lstStyle/>
          <a:p>
            <a:r>
              <a:rPr lang="en-US" b="1" dirty="0"/>
              <a:t>works at</a:t>
            </a:r>
          </a:p>
        </p:txBody>
      </p:sp>
      <p:sp>
        <p:nvSpPr>
          <p:cNvPr id="12" name="Up Arrow 11">
            <a:extLst>
              <a:ext uri="{FF2B5EF4-FFF2-40B4-BE49-F238E27FC236}">
                <a16:creationId xmlns:a16="http://schemas.microsoft.com/office/drawing/2014/main" id="{5A8FD0AF-C718-81FF-D081-9640B58BAF07}"/>
              </a:ext>
            </a:extLst>
          </p:cNvPr>
          <p:cNvSpPr/>
          <p:nvPr/>
        </p:nvSpPr>
        <p:spPr>
          <a:xfrm rot="2059783" flipH="1">
            <a:off x="2567046" y="3641606"/>
            <a:ext cx="180188" cy="1094682"/>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8738BC-1960-FAB6-DB36-FDBD62E4EED9}"/>
              </a:ext>
            </a:extLst>
          </p:cNvPr>
          <p:cNvSpPr txBox="1"/>
          <p:nvPr/>
        </p:nvSpPr>
        <p:spPr>
          <a:xfrm rot="18294604" flipH="1">
            <a:off x="1850420" y="3851616"/>
            <a:ext cx="1045548" cy="307777"/>
          </a:xfrm>
          <a:prstGeom prst="rect">
            <a:avLst/>
          </a:prstGeom>
          <a:noFill/>
        </p:spPr>
        <p:txBody>
          <a:bodyPr wrap="square" rtlCol="0">
            <a:spAutoFit/>
          </a:bodyPr>
          <a:lstStyle/>
          <a:p>
            <a:r>
              <a:rPr lang="en-US" b="1" dirty="0"/>
              <a:t>works at</a:t>
            </a:r>
          </a:p>
        </p:txBody>
      </p:sp>
      <p:sp>
        <p:nvSpPr>
          <p:cNvPr id="14" name="TextBox 13">
            <a:extLst>
              <a:ext uri="{FF2B5EF4-FFF2-40B4-BE49-F238E27FC236}">
                <a16:creationId xmlns:a16="http://schemas.microsoft.com/office/drawing/2014/main" id="{90CB3207-F16D-3F4D-452D-8512D8250346}"/>
              </a:ext>
            </a:extLst>
          </p:cNvPr>
          <p:cNvSpPr txBox="1"/>
          <p:nvPr/>
        </p:nvSpPr>
        <p:spPr>
          <a:xfrm>
            <a:off x="6742671" y="1412987"/>
            <a:ext cx="5449329" cy="4524315"/>
          </a:xfrm>
          <a:prstGeom prst="rect">
            <a:avLst/>
          </a:prstGeom>
          <a:noFill/>
          <a:ln w="50800">
            <a:solidFill>
              <a:schemeClr val="accent1">
                <a:shade val="15000"/>
              </a:schemeClr>
            </a:solidFill>
          </a:ln>
        </p:spPr>
        <p:txBody>
          <a:bodyPr wrap="square" rtlCol="0">
            <a:spAutoFit/>
          </a:bodyPr>
          <a:lstStyle/>
          <a:p>
            <a:r>
              <a:rPr lang="en-US" sz="2000" dirty="0">
                <a:latin typeface="Aptos" panose="020B0004020202020204" pitchFamily="34" charset="0"/>
              </a:rPr>
              <a:t>Query #1: Where does Sue work?</a:t>
            </a:r>
          </a:p>
          <a:p>
            <a:endParaRPr lang="en-US" sz="2000" dirty="0">
              <a:latin typeface="Aptos" panose="020B0004020202020204" pitchFamily="34" charset="0"/>
            </a:endParaRPr>
          </a:p>
          <a:p>
            <a:r>
              <a:rPr lang="en-US" sz="2000" dirty="0">
                <a:latin typeface="Aptos" panose="020B0004020202020204" pitchFamily="34" charset="0"/>
              </a:rPr>
              <a:t>Answer #1: Sue works at Acme</a:t>
            </a:r>
          </a:p>
          <a:p>
            <a:endParaRPr lang="en-US" sz="2000" dirty="0">
              <a:latin typeface="Aptos" panose="020B0004020202020204" pitchFamily="34" charset="0"/>
            </a:endParaRPr>
          </a:p>
          <a:p>
            <a:r>
              <a:rPr lang="en-US" sz="2000" dirty="0">
                <a:latin typeface="Aptos" panose="020B0004020202020204" pitchFamily="34" charset="0"/>
              </a:rPr>
              <a:t>Question #2: Who works for Acme?</a:t>
            </a:r>
          </a:p>
          <a:p>
            <a:endParaRPr lang="en-US" sz="2000" dirty="0">
              <a:latin typeface="Aptos" panose="020B0004020202020204" pitchFamily="34" charset="0"/>
            </a:endParaRPr>
          </a:p>
          <a:p>
            <a:r>
              <a:rPr lang="en-US" sz="2000" dirty="0">
                <a:latin typeface="Aptos" panose="020B0004020202020204" pitchFamily="34" charset="0"/>
              </a:rPr>
              <a:t>Answer #2: Joe and Sue work for Acme.</a:t>
            </a:r>
          </a:p>
          <a:p>
            <a:endParaRPr lang="en-US" sz="2000" dirty="0">
              <a:latin typeface="Aptos" panose="020B0004020202020204" pitchFamily="34" charset="0"/>
            </a:endParaRPr>
          </a:p>
          <a:p>
            <a:r>
              <a:rPr lang="en-US" sz="2000" dirty="0">
                <a:latin typeface="Aptos" panose="020B0004020202020204" pitchFamily="34" charset="0"/>
              </a:rPr>
              <a:t>Question #3: Does Sue work for the same company as Joe?</a:t>
            </a:r>
          </a:p>
          <a:p>
            <a:endParaRPr lang="en-US" sz="2000" dirty="0">
              <a:latin typeface="Aptos" panose="020B0004020202020204" pitchFamily="34" charset="0"/>
            </a:endParaRPr>
          </a:p>
          <a:p>
            <a:r>
              <a:rPr lang="en-US" sz="2000" dirty="0">
                <a:latin typeface="Aptos" panose="020B0004020202020204" pitchFamily="34" charset="0"/>
              </a:rPr>
              <a:t>Answer #3: Yes, Sue works for the same company as Joe.</a:t>
            </a:r>
          </a:p>
          <a:p>
            <a:endParaRPr lang="en-US" dirty="0"/>
          </a:p>
          <a:p>
            <a:endParaRPr lang="en-US" dirty="0"/>
          </a:p>
        </p:txBody>
      </p:sp>
    </p:spTree>
    <p:extLst>
      <p:ext uri="{BB962C8B-B14F-4D97-AF65-F5344CB8AC3E}">
        <p14:creationId xmlns:p14="http://schemas.microsoft.com/office/powerpoint/2010/main" val="388757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4" presetClass="emph" presetSubtype="0" fill="hold" grpId="1" nodeType="clickEffect">
                                  <p:stCondLst>
                                    <p:cond delay="0"/>
                                  </p:stCondLst>
                                  <p:childTnLst>
                                    <p:animClr clrSpc="hsl" dir="cw">
                                      <p:cBhvr override="childStyle">
                                        <p:cTn id="39" dur="500" fill="hold"/>
                                        <p:tgtEl>
                                          <p:spTgt spid="5"/>
                                        </p:tgtEl>
                                        <p:attrNameLst>
                                          <p:attrName>style.color</p:attrName>
                                        </p:attrNameLst>
                                      </p:cBhvr>
                                      <p:by>
                                        <p:hsl h="0" s="-12549" l="-25098"/>
                                      </p:by>
                                    </p:animClr>
                                    <p:animClr clrSpc="hsl" dir="cw">
                                      <p:cBhvr>
                                        <p:cTn id="40" dur="500" fill="hold"/>
                                        <p:tgtEl>
                                          <p:spTgt spid="5"/>
                                        </p:tgtEl>
                                        <p:attrNameLst>
                                          <p:attrName>fillcolor</p:attrName>
                                        </p:attrNameLst>
                                      </p:cBhvr>
                                      <p:by>
                                        <p:hsl h="0" s="-12549" l="-25098"/>
                                      </p:by>
                                    </p:animClr>
                                    <p:animClr clrSpc="hsl" dir="cw">
                                      <p:cBhvr>
                                        <p:cTn id="41" dur="500" fill="hold"/>
                                        <p:tgtEl>
                                          <p:spTgt spid="5"/>
                                        </p:tgtEl>
                                        <p:attrNameLst>
                                          <p:attrName>stroke.color</p:attrName>
                                        </p:attrNameLst>
                                      </p:cBhvr>
                                      <p:by>
                                        <p:hsl h="0" s="-12549" l="-25098"/>
                                      </p:by>
                                    </p:animClr>
                                    <p:set>
                                      <p:cBhvr>
                                        <p:cTn id="42" dur="500" fill="hold"/>
                                        <p:tgtEl>
                                          <p:spTgt spid="5"/>
                                        </p:tgtEl>
                                        <p:attrNameLst>
                                          <p:attrName>fill.type</p:attrName>
                                        </p:attrNameLst>
                                      </p:cBhvr>
                                      <p:to>
                                        <p:strVal val="solid"/>
                                      </p:to>
                                    </p:set>
                                  </p:childTnLst>
                                </p:cTn>
                              </p:par>
                            </p:childTnLst>
                          </p:cTn>
                        </p:par>
                      </p:childTnLst>
                    </p:cTn>
                  </p:par>
                  <p:par>
                    <p:cTn id="43" fill="hold">
                      <p:stCondLst>
                        <p:cond delay="indefinite"/>
                      </p:stCondLst>
                      <p:childTnLst>
                        <p:par>
                          <p:cTn id="44" fill="hold">
                            <p:stCondLst>
                              <p:cond delay="0"/>
                            </p:stCondLst>
                            <p:childTnLst>
                              <p:par>
                                <p:cTn id="45" presetID="24" presetClass="emph" presetSubtype="0" fill="hold" grpId="1" nodeType="clickEffect">
                                  <p:stCondLst>
                                    <p:cond delay="0"/>
                                  </p:stCondLst>
                                  <p:childTnLst>
                                    <p:animClr clrSpc="hsl" dir="cw">
                                      <p:cBhvr override="childStyle">
                                        <p:cTn id="46" dur="500" fill="hold"/>
                                        <p:tgtEl>
                                          <p:spTgt spid="8"/>
                                        </p:tgtEl>
                                        <p:attrNameLst>
                                          <p:attrName>style.color</p:attrName>
                                        </p:attrNameLst>
                                      </p:cBhvr>
                                      <p:by>
                                        <p:hsl h="0" s="-12549" l="-25098"/>
                                      </p:by>
                                    </p:animClr>
                                    <p:animClr clrSpc="hsl" dir="cw">
                                      <p:cBhvr>
                                        <p:cTn id="47" dur="500" fill="hold"/>
                                        <p:tgtEl>
                                          <p:spTgt spid="8"/>
                                        </p:tgtEl>
                                        <p:attrNameLst>
                                          <p:attrName>fillcolor</p:attrName>
                                        </p:attrNameLst>
                                      </p:cBhvr>
                                      <p:by>
                                        <p:hsl h="0" s="-12549" l="-25098"/>
                                      </p:by>
                                    </p:animClr>
                                    <p:animClr clrSpc="hsl" dir="cw">
                                      <p:cBhvr>
                                        <p:cTn id="48" dur="500" fill="hold"/>
                                        <p:tgtEl>
                                          <p:spTgt spid="8"/>
                                        </p:tgtEl>
                                        <p:attrNameLst>
                                          <p:attrName>stroke.color</p:attrName>
                                        </p:attrNameLst>
                                      </p:cBhvr>
                                      <p:by>
                                        <p:hsl h="0" s="-12549" l="-25098"/>
                                      </p:by>
                                    </p:animClr>
                                    <p:set>
                                      <p:cBhvr>
                                        <p:cTn id="49" dur="500" fill="hold"/>
                                        <p:tgtEl>
                                          <p:spTgt spid="8"/>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24" presetClass="emph" presetSubtype="0" fill="hold" grpId="1" nodeType="clickEffect">
                                  <p:stCondLst>
                                    <p:cond delay="0"/>
                                  </p:stCondLst>
                                  <p:childTnLst>
                                    <p:animClr clrSpc="hsl" dir="cw">
                                      <p:cBhvr override="childStyle">
                                        <p:cTn id="53" dur="500" fill="hold"/>
                                        <p:tgtEl>
                                          <p:spTgt spid="6"/>
                                        </p:tgtEl>
                                        <p:attrNameLst>
                                          <p:attrName>style.color</p:attrName>
                                        </p:attrNameLst>
                                      </p:cBhvr>
                                      <p:by>
                                        <p:hsl h="0" s="-12549" l="-25098"/>
                                      </p:by>
                                    </p:animClr>
                                    <p:animClr clrSpc="hsl" dir="cw">
                                      <p:cBhvr>
                                        <p:cTn id="54" dur="500" fill="hold"/>
                                        <p:tgtEl>
                                          <p:spTgt spid="6"/>
                                        </p:tgtEl>
                                        <p:attrNameLst>
                                          <p:attrName>fillcolor</p:attrName>
                                        </p:attrNameLst>
                                      </p:cBhvr>
                                      <p:by>
                                        <p:hsl h="0" s="-12549" l="-25098"/>
                                      </p:by>
                                    </p:animClr>
                                    <p:animClr clrSpc="hsl" dir="cw">
                                      <p:cBhvr>
                                        <p:cTn id="55" dur="500" fill="hold"/>
                                        <p:tgtEl>
                                          <p:spTgt spid="6"/>
                                        </p:tgtEl>
                                        <p:attrNameLst>
                                          <p:attrName>stroke.color</p:attrName>
                                        </p:attrNameLst>
                                      </p:cBhvr>
                                      <p:by>
                                        <p:hsl h="0" s="-12549" l="-25098"/>
                                      </p:by>
                                    </p:animClr>
                                    <p:set>
                                      <p:cBhvr>
                                        <p:cTn id="56" dur="500" fill="hold"/>
                                        <p:tgtEl>
                                          <p:spTgt spid="6"/>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4">
                                            <p:txEl>
                                              <p:pRg st="2" end="2"/>
                                            </p:txEl>
                                          </p:spTgt>
                                        </p:tgtEl>
                                        <p:attrNameLst>
                                          <p:attrName>style.visibility</p:attrName>
                                        </p:attrNameLst>
                                      </p:cBhvr>
                                      <p:to>
                                        <p:strVal val="visible"/>
                                      </p:to>
                                    </p:set>
                                    <p:animEffect transition="in" filter="wipe(left)">
                                      <p:cBhvr>
                                        <p:cTn id="61" dur="500"/>
                                        <p:tgtEl>
                                          <p:spTgt spid="14">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0" presetClass="emph" presetSubtype="0" fill="hold" grpId="2" nodeType="clickEffect">
                                  <p:stCondLst>
                                    <p:cond delay="0"/>
                                  </p:stCondLst>
                                  <p:childTnLst>
                                    <p:animClr clrSpc="hsl" dir="cw">
                                      <p:cBhvr override="childStyle">
                                        <p:cTn id="65" dur="500" fill="hold"/>
                                        <p:tgtEl>
                                          <p:spTgt spid="5"/>
                                        </p:tgtEl>
                                        <p:attrNameLst>
                                          <p:attrName>style.color</p:attrName>
                                        </p:attrNameLst>
                                      </p:cBhvr>
                                      <p:by>
                                        <p:hsl h="0" s="12549" l="25098"/>
                                      </p:by>
                                    </p:animClr>
                                    <p:animClr clrSpc="hsl" dir="cw">
                                      <p:cBhvr>
                                        <p:cTn id="66" dur="500" fill="hold"/>
                                        <p:tgtEl>
                                          <p:spTgt spid="5"/>
                                        </p:tgtEl>
                                        <p:attrNameLst>
                                          <p:attrName>fillcolor</p:attrName>
                                        </p:attrNameLst>
                                      </p:cBhvr>
                                      <p:by>
                                        <p:hsl h="0" s="12549" l="25098"/>
                                      </p:by>
                                    </p:animClr>
                                    <p:animClr clrSpc="hsl" dir="cw">
                                      <p:cBhvr>
                                        <p:cTn id="67" dur="500" fill="hold"/>
                                        <p:tgtEl>
                                          <p:spTgt spid="5"/>
                                        </p:tgtEl>
                                        <p:attrNameLst>
                                          <p:attrName>stroke.color</p:attrName>
                                        </p:attrNameLst>
                                      </p:cBhvr>
                                      <p:by>
                                        <p:hsl h="0" s="12549" l="25098"/>
                                      </p:by>
                                    </p:animClr>
                                    <p:set>
                                      <p:cBhvr>
                                        <p:cTn id="68" dur="500" fill="hold"/>
                                        <p:tgtEl>
                                          <p:spTgt spid="5"/>
                                        </p:tgtEl>
                                        <p:attrNameLst>
                                          <p:attrName>fill.type</p:attrName>
                                        </p:attrNameLst>
                                      </p:cBhvr>
                                      <p:to>
                                        <p:strVal val="solid"/>
                                      </p:to>
                                    </p:set>
                                  </p:childTnLst>
                                </p:cTn>
                              </p:par>
                              <p:par>
                                <p:cTn id="69" presetID="30" presetClass="emph" presetSubtype="0" fill="hold" grpId="2" nodeType="withEffect">
                                  <p:stCondLst>
                                    <p:cond delay="0"/>
                                  </p:stCondLst>
                                  <p:childTnLst>
                                    <p:animClr clrSpc="hsl" dir="cw">
                                      <p:cBhvr override="childStyle">
                                        <p:cTn id="70" dur="500" fill="hold"/>
                                        <p:tgtEl>
                                          <p:spTgt spid="8"/>
                                        </p:tgtEl>
                                        <p:attrNameLst>
                                          <p:attrName>style.color</p:attrName>
                                        </p:attrNameLst>
                                      </p:cBhvr>
                                      <p:by>
                                        <p:hsl h="0" s="12549" l="25098"/>
                                      </p:by>
                                    </p:animClr>
                                    <p:animClr clrSpc="hsl" dir="cw">
                                      <p:cBhvr>
                                        <p:cTn id="71" dur="500" fill="hold"/>
                                        <p:tgtEl>
                                          <p:spTgt spid="8"/>
                                        </p:tgtEl>
                                        <p:attrNameLst>
                                          <p:attrName>fillcolor</p:attrName>
                                        </p:attrNameLst>
                                      </p:cBhvr>
                                      <p:by>
                                        <p:hsl h="0" s="12549" l="25098"/>
                                      </p:by>
                                    </p:animClr>
                                    <p:animClr clrSpc="hsl" dir="cw">
                                      <p:cBhvr>
                                        <p:cTn id="72" dur="500" fill="hold"/>
                                        <p:tgtEl>
                                          <p:spTgt spid="8"/>
                                        </p:tgtEl>
                                        <p:attrNameLst>
                                          <p:attrName>stroke.color</p:attrName>
                                        </p:attrNameLst>
                                      </p:cBhvr>
                                      <p:by>
                                        <p:hsl h="0" s="12549" l="25098"/>
                                      </p:by>
                                    </p:animClr>
                                    <p:set>
                                      <p:cBhvr>
                                        <p:cTn id="73" dur="500" fill="hold"/>
                                        <p:tgtEl>
                                          <p:spTgt spid="8"/>
                                        </p:tgtEl>
                                        <p:attrNameLst>
                                          <p:attrName>fill.type</p:attrName>
                                        </p:attrNameLst>
                                      </p:cBhvr>
                                      <p:to>
                                        <p:strVal val="solid"/>
                                      </p:to>
                                    </p:set>
                                  </p:childTnLst>
                                </p:cTn>
                              </p:par>
                              <p:par>
                                <p:cTn id="74" presetID="30" presetClass="emph" presetSubtype="0" fill="hold" grpId="2" nodeType="withEffect">
                                  <p:stCondLst>
                                    <p:cond delay="0"/>
                                  </p:stCondLst>
                                  <p:childTnLst>
                                    <p:animClr clrSpc="hsl" dir="cw">
                                      <p:cBhvr override="childStyle">
                                        <p:cTn id="75" dur="500" fill="hold"/>
                                        <p:tgtEl>
                                          <p:spTgt spid="6"/>
                                        </p:tgtEl>
                                        <p:attrNameLst>
                                          <p:attrName>style.color</p:attrName>
                                        </p:attrNameLst>
                                      </p:cBhvr>
                                      <p:by>
                                        <p:hsl h="0" s="12549" l="25098"/>
                                      </p:by>
                                    </p:animClr>
                                    <p:animClr clrSpc="hsl" dir="cw">
                                      <p:cBhvr>
                                        <p:cTn id="76" dur="500" fill="hold"/>
                                        <p:tgtEl>
                                          <p:spTgt spid="6"/>
                                        </p:tgtEl>
                                        <p:attrNameLst>
                                          <p:attrName>fillcolor</p:attrName>
                                        </p:attrNameLst>
                                      </p:cBhvr>
                                      <p:by>
                                        <p:hsl h="0" s="12549" l="25098"/>
                                      </p:by>
                                    </p:animClr>
                                    <p:animClr clrSpc="hsl" dir="cw">
                                      <p:cBhvr>
                                        <p:cTn id="77" dur="500" fill="hold"/>
                                        <p:tgtEl>
                                          <p:spTgt spid="6"/>
                                        </p:tgtEl>
                                        <p:attrNameLst>
                                          <p:attrName>stroke.color</p:attrName>
                                        </p:attrNameLst>
                                      </p:cBhvr>
                                      <p:by>
                                        <p:hsl h="0" s="12549" l="25098"/>
                                      </p:by>
                                    </p:animClr>
                                    <p:set>
                                      <p:cBhvr>
                                        <p:cTn id="78" dur="500" fill="hold"/>
                                        <p:tgtEl>
                                          <p:spTgt spid="6"/>
                                        </p:tgtEl>
                                        <p:attrNameLst>
                                          <p:attrName>fill.type</p:attrName>
                                        </p:attrNameLst>
                                      </p:cBhvr>
                                      <p:to>
                                        <p:strVal val="solid"/>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4">
                                            <p:txEl>
                                              <p:pRg st="4" end="4"/>
                                            </p:txEl>
                                          </p:spTgt>
                                        </p:tgtEl>
                                        <p:attrNameLst>
                                          <p:attrName>style.visibility</p:attrName>
                                        </p:attrNameLst>
                                      </p:cBhvr>
                                      <p:to>
                                        <p:strVal val="visible"/>
                                      </p:to>
                                    </p:set>
                                    <p:animEffect transition="in" filter="wipe(left)">
                                      <p:cBhvr>
                                        <p:cTn id="83" dur="500"/>
                                        <p:tgtEl>
                                          <p:spTgt spid="14">
                                            <p:txEl>
                                              <p:pRg st="4" end="4"/>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24" presetClass="emph" presetSubtype="0" fill="hold" grpId="3" nodeType="clickEffect">
                                  <p:stCondLst>
                                    <p:cond delay="0"/>
                                  </p:stCondLst>
                                  <p:childTnLst>
                                    <p:animClr clrSpc="hsl" dir="cw">
                                      <p:cBhvr override="childStyle">
                                        <p:cTn id="87" dur="500" fill="hold"/>
                                        <p:tgtEl>
                                          <p:spTgt spid="6"/>
                                        </p:tgtEl>
                                        <p:attrNameLst>
                                          <p:attrName>style.color</p:attrName>
                                        </p:attrNameLst>
                                      </p:cBhvr>
                                      <p:by>
                                        <p:hsl h="0" s="-12549" l="-25098"/>
                                      </p:by>
                                    </p:animClr>
                                    <p:animClr clrSpc="hsl" dir="cw">
                                      <p:cBhvr>
                                        <p:cTn id="88" dur="500" fill="hold"/>
                                        <p:tgtEl>
                                          <p:spTgt spid="6"/>
                                        </p:tgtEl>
                                        <p:attrNameLst>
                                          <p:attrName>fillcolor</p:attrName>
                                        </p:attrNameLst>
                                      </p:cBhvr>
                                      <p:by>
                                        <p:hsl h="0" s="-12549" l="-25098"/>
                                      </p:by>
                                    </p:animClr>
                                    <p:animClr clrSpc="hsl" dir="cw">
                                      <p:cBhvr>
                                        <p:cTn id="89" dur="500" fill="hold"/>
                                        <p:tgtEl>
                                          <p:spTgt spid="6"/>
                                        </p:tgtEl>
                                        <p:attrNameLst>
                                          <p:attrName>stroke.color</p:attrName>
                                        </p:attrNameLst>
                                      </p:cBhvr>
                                      <p:by>
                                        <p:hsl h="0" s="-12549" l="-25098"/>
                                      </p:by>
                                    </p:animClr>
                                    <p:set>
                                      <p:cBhvr>
                                        <p:cTn id="90" dur="500" fill="hold"/>
                                        <p:tgtEl>
                                          <p:spTgt spid="6"/>
                                        </p:tgtEl>
                                        <p:attrNameLst>
                                          <p:attrName>fill.type</p:attrName>
                                        </p:attrNameLst>
                                      </p:cBhvr>
                                      <p:to>
                                        <p:strVal val="solid"/>
                                      </p:to>
                                    </p:set>
                                  </p:childTnLst>
                                </p:cTn>
                              </p:par>
                            </p:childTnLst>
                          </p:cTn>
                        </p:par>
                      </p:childTnLst>
                    </p:cTn>
                  </p:par>
                  <p:par>
                    <p:cTn id="91" fill="hold">
                      <p:stCondLst>
                        <p:cond delay="indefinite"/>
                      </p:stCondLst>
                      <p:childTnLst>
                        <p:par>
                          <p:cTn id="92" fill="hold">
                            <p:stCondLst>
                              <p:cond delay="0"/>
                            </p:stCondLst>
                            <p:childTnLst>
                              <p:par>
                                <p:cTn id="93" presetID="24" presetClass="emph" presetSubtype="0" fill="hold" grpId="3" nodeType="clickEffect">
                                  <p:stCondLst>
                                    <p:cond delay="0"/>
                                  </p:stCondLst>
                                  <p:childTnLst>
                                    <p:animClr clrSpc="hsl" dir="cw">
                                      <p:cBhvr override="childStyle">
                                        <p:cTn id="94" dur="500" fill="hold"/>
                                        <p:tgtEl>
                                          <p:spTgt spid="8"/>
                                        </p:tgtEl>
                                        <p:attrNameLst>
                                          <p:attrName>style.color</p:attrName>
                                        </p:attrNameLst>
                                      </p:cBhvr>
                                      <p:by>
                                        <p:hsl h="0" s="-12549" l="-25098"/>
                                      </p:by>
                                    </p:animClr>
                                    <p:animClr clrSpc="hsl" dir="cw">
                                      <p:cBhvr>
                                        <p:cTn id="95" dur="500" fill="hold"/>
                                        <p:tgtEl>
                                          <p:spTgt spid="8"/>
                                        </p:tgtEl>
                                        <p:attrNameLst>
                                          <p:attrName>fillcolor</p:attrName>
                                        </p:attrNameLst>
                                      </p:cBhvr>
                                      <p:by>
                                        <p:hsl h="0" s="-12549" l="-25098"/>
                                      </p:by>
                                    </p:animClr>
                                    <p:animClr clrSpc="hsl" dir="cw">
                                      <p:cBhvr>
                                        <p:cTn id="96" dur="500" fill="hold"/>
                                        <p:tgtEl>
                                          <p:spTgt spid="8"/>
                                        </p:tgtEl>
                                        <p:attrNameLst>
                                          <p:attrName>stroke.color</p:attrName>
                                        </p:attrNameLst>
                                      </p:cBhvr>
                                      <p:by>
                                        <p:hsl h="0" s="-12549" l="-25098"/>
                                      </p:by>
                                    </p:animClr>
                                    <p:set>
                                      <p:cBhvr>
                                        <p:cTn id="97" dur="500" fill="hold"/>
                                        <p:tgtEl>
                                          <p:spTgt spid="8"/>
                                        </p:tgtEl>
                                        <p:attrNameLst>
                                          <p:attrName>fill.type</p:attrName>
                                        </p:attrNameLst>
                                      </p:cBhvr>
                                      <p:to>
                                        <p:strVal val="solid"/>
                                      </p:to>
                                    </p:set>
                                  </p:childTnLst>
                                </p:cTn>
                              </p:par>
                              <p:par>
                                <p:cTn id="98" presetID="24" presetClass="emph" presetSubtype="0" fill="hold" grpId="1" nodeType="withEffect">
                                  <p:stCondLst>
                                    <p:cond delay="0"/>
                                  </p:stCondLst>
                                  <p:childTnLst>
                                    <p:animClr clrSpc="hsl" dir="cw">
                                      <p:cBhvr override="childStyle">
                                        <p:cTn id="99" dur="500" fill="hold"/>
                                        <p:tgtEl>
                                          <p:spTgt spid="12"/>
                                        </p:tgtEl>
                                        <p:attrNameLst>
                                          <p:attrName>style.color</p:attrName>
                                        </p:attrNameLst>
                                      </p:cBhvr>
                                      <p:by>
                                        <p:hsl h="0" s="-12549" l="-25098"/>
                                      </p:by>
                                    </p:animClr>
                                    <p:animClr clrSpc="hsl" dir="cw">
                                      <p:cBhvr>
                                        <p:cTn id="100" dur="500" fill="hold"/>
                                        <p:tgtEl>
                                          <p:spTgt spid="12"/>
                                        </p:tgtEl>
                                        <p:attrNameLst>
                                          <p:attrName>fillcolor</p:attrName>
                                        </p:attrNameLst>
                                      </p:cBhvr>
                                      <p:by>
                                        <p:hsl h="0" s="-12549" l="-25098"/>
                                      </p:by>
                                    </p:animClr>
                                    <p:animClr clrSpc="hsl" dir="cw">
                                      <p:cBhvr>
                                        <p:cTn id="101" dur="500" fill="hold"/>
                                        <p:tgtEl>
                                          <p:spTgt spid="12"/>
                                        </p:tgtEl>
                                        <p:attrNameLst>
                                          <p:attrName>stroke.color</p:attrName>
                                        </p:attrNameLst>
                                      </p:cBhvr>
                                      <p:by>
                                        <p:hsl h="0" s="-12549" l="-25098"/>
                                      </p:by>
                                    </p:animClr>
                                    <p:set>
                                      <p:cBhvr>
                                        <p:cTn id="102" dur="500" fill="hold"/>
                                        <p:tgtEl>
                                          <p:spTgt spid="12"/>
                                        </p:tgtEl>
                                        <p:attrNameLst>
                                          <p:attrName>fill.type</p:attrName>
                                        </p:attrNameLst>
                                      </p:cBhvr>
                                      <p:to>
                                        <p:strVal val="solid"/>
                                      </p:to>
                                    </p:set>
                                  </p:childTnLst>
                                </p:cTn>
                              </p:par>
                            </p:childTnLst>
                          </p:cTn>
                        </p:par>
                      </p:childTnLst>
                    </p:cTn>
                  </p:par>
                  <p:par>
                    <p:cTn id="103" fill="hold">
                      <p:stCondLst>
                        <p:cond delay="indefinite"/>
                      </p:stCondLst>
                      <p:childTnLst>
                        <p:par>
                          <p:cTn id="104" fill="hold">
                            <p:stCondLst>
                              <p:cond delay="0"/>
                            </p:stCondLst>
                            <p:childTnLst>
                              <p:par>
                                <p:cTn id="105" presetID="24" presetClass="emph" presetSubtype="0" fill="hold" grpId="3" nodeType="clickEffect">
                                  <p:stCondLst>
                                    <p:cond delay="0"/>
                                  </p:stCondLst>
                                  <p:childTnLst>
                                    <p:animClr clrSpc="hsl" dir="cw">
                                      <p:cBhvr override="childStyle">
                                        <p:cTn id="106" dur="500" fill="hold"/>
                                        <p:tgtEl>
                                          <p:spTgt spid="5"/>
                                        </p:tgtEl>
                                        <p:attrNameLst>
                                          <p:attrName>style.color</p:attrName>
                                        </p:attrNameLst>
                                      </p:cBhvr>
                                      <p:by>
                                        <p:hsl h="0" s="-12549" l="-25098"/>
                                      </p:by>
                                    </p:animClr>
                                    <p:animClr clrSpc="hsl" dir="cw">
                                      <p:cBhvr>
                                        <p:cTn id="107" dur="500" fill="hold"/>
                                        <p:tgtEl>
                                          <p:spTgt spid="5"/>
                                        </p:tgtEl>
                                        <p:attrNameLst>
                                          <p:attrName>fillcolor</p:attrName>
                                        </p:attrNameLst>
                                      </p:cBhvr>
                                      <p:by>
                                        <p:hsl h="0" s="-12549" l="-25098"/>
                                      </p:by>
                                    </p:animClr>
                                    <p:animClr clrSpc="hsl" dir="cw">
                                      <p:cBhvr>
                                        <p:cTn id="108" dur="500" fill="hold"/>
                                        <p:tgtEl>
                                          <p:spTgt spid="5"/>
                                        </p:tgtEl>
                                        <p:attrNameLst>
                                          <p:attrName>stroke.color</p:attrName>
                                        </p:attrNameLst>
                                      </p:cBhvr>
                                      <p:by>
                                        <p:hsl h="0" s="-12549" l="-25098"/>
                                      </p:by>
                                    </p:animClr>
                                    <p:set>
                                      <p:cBhvr>
                                        <p:cTn id="109" dur="500" fill="hold"/>
                                        <p:tgtEl>
                                          <p:spTgt spid="5"/>
                                        </p:tgtEl>
                                        <p:attrNameLst>
                                          <p:attrName>fill.type</p:attrName>
                                        </p:attrNameLst>
                                      </p:cBhvr>
                                      <p:to>
                                        <p:strVal val="solid"/>
                                      </p:to>
                                    </p:set>
                                  </p:childTnLst>
                                </p:cTn>
                              </p:par>
                              <p:par>
                                <p:cTn id="110" presetID="24" presetClass="emph" presetSubtype="0" fill="hold" grpId="1" nodeType="withEffect">
                                  <p:stCondLst>
                                    <p:cond delay="0"/>
                                  </p:stCondLst>
                                  <p:childTnLst>
                                    <p:animClr clrSpc="hsl" dir="cw">
                                      <p:cBhvr override="childStyle">
                                        <p:cTn id="111" dur="500" fill="hold"/>
                                        <p:tgtEl>
                                          <p:spTgt spid="4"/>
                                        </p:tgtEl>
                                        <p:attrNameLst>
                                          <p:attrName>style.color</p:attrName>
                                        </p:attrNameLst>
                                      </p:cBhvr>
                                      <p:by>
                                        <p:hsl h="0" s="-12549" l="-25098"/>
                                      </p:by>
                                    </p:animClr>
                                    <p:animClr clrSpc="hsl" dir="cw">
                                      <p:cBhvr>
                                        <p:cTn id="112" dur="500" fill="hold"/>
                                        <p:tgtEl>
                                          <p:spTgt spid="4"/>
                                        </p:tgtEl>
                                        <p:attrNameLst>
                                          <p:attrName>fillcolor</p:attrName>
                                        </p:attrNameLst>
                                      </p:cBhvr>
                                      <p:by>
                                        <p:hsl h="0" s="-12549" l="-25098"/>
                                      </p:by>
                                    </p:animClr>
                                    <p:animClr clrSpc="hsl" dir="cw">
                                      <p:cBhvr>
                                        <p:cTn id="113" dur="500" fill="hold"/>
                                        <p:tgtEl>
                                          <p:spTgt spid="4"/>
                                        </p:tgtEl>
                                        <p:attrNameLst>
                                          <p:attrName>stroke.color</p:attrName>
                                        </p:attrNameLst>
                                      </p:cBhvr>
                                      <p:by>
                                        <p:hsl h="0" s="-12549" l="-25098"/>
                                      </p:by>
                                    </p:animClr>
                                    <p:set>
                                      <p:cBhvr>
                                        <p:cTn id="114" dur="500" fill="hold"/>
                                        <p:tgtEl>
                                          <p:spTgt spid="4"/>
                                        </p:tgtEl>
                                        <p:attrNameLst>
                                          <p:attrName>fill.type</p:attrName>
                                        </p:attrNameLst>
                                      </p:cBhvr>
                                      <p:to>
                                        <p:strVal val="solid"/>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4">
                                            <p:txEl>
                                              <p:pRg st="6" end="6"/>
                                            </p:txEl>
                                          </p:spTgt>
                                        </p:tgtEl>
                                        <p:attrNameLst>
                                          <p:attrName>style.visibility</p:attrName>
                                        </p:attrNameLst>
                                      </p:cBhvr>
                                      <p:to>
                                        <p:strVal val="visible"/>
                                      </p:to>
                                    </p:set>
                                    <p:animEffect transition="in" filter="wipe(left)">
                                      <p:cBhvr>
                                        <p:cTn id="119" dur="500"/>
                                        <p:tgtEl>
                                          <p:spTgt spid="14">
                                            <p:txEl>
                                              <p:pRg st="6" end="6"/>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30" presetClass="emph" presetSubtype="0" fill="hold" grpId="4" nodeType="clickEffect">
                                  <p:stCondLst>
                                    <p:cond delay="0"/>
                                  </p:stCondLst>
                                  <p:childTnLst>
                                    <p:animClr clrSpc="hsl" dir="cw">
                                      <p:cBhvr override="childStyle">
                                        <p:cTn id="123" dur="500" fill="hold"/>
                                        <p:tgtEl>
                                          <p:spTgt spid="6"/>
                                        </p:tgtEl>
                                        <p:attrNameLst>
                                          <p:attrName>style.color</p:attrName>
                                        </p:attrNameLst>
                                      </p:cBhvr>
                                      <p:by>
                                        <p:hsl h="0" s="12549" l="25098"/>
                                      </p:by>
                                    </p:animClr>
                                    <p:animClr clrSpc="hsl" dir="cw">
                                      <p:cBhvr>
                                        <p:cTn id="124" dur="500" fill="hold"/>
                                        <p:tgtEl>
                                          <p:spTgt spid="6"/>
                                        </p:tgtEl>
                                        <p:attrNameLst>
                                          <p:attrName>fillcolor</p:attrName>
                                        </p:attrNameLst>
                                      </p:cBhvr>
                                      <p:by>
                                        <p:hsl h="0" s="12549" l="25098"/>
                                      </p:by>
                                    </p:animClr>
                                    <p:animClr clrSpc="hsl" dir="cw">
                                      <p:cBhvr>
                                        <p:cTn id="125" dur="500" fill="hold"/>
                                        <p:tgtEl>
                                          <p:spTgt spid="6"/>
                                        </p:tgtEl>
                                        <p:attrNameLst>
                                          <p:attrName>stroke.color</p:attrName>
                                        </p:attrNameLst>
                                      </p:cBhvr>
                                      <p:by>
                                        <p:hsl h="0" s="12549" l="25098"/>
                                      </p:by>
                                    </p:animClr>
                                    <p:set>
                                      <p:cBhvr>
                                        <p:cTn id="126" dur="500" fill="hold"/>
                                        <p:tgtEl>
                                          <p:spTgt spid="6"/>
                                        </p:tgtEl>
                                        <p:attrNameLst>
                                          <p:attrName>fill.type</p:attrName>
                                        </p:attrNameLst>
                                      </p:cBhvr>
                                      <p:to>
                                        <p:strVal val="solid"/>
                                      </p:to>
                                    </p:set>
                                  </p:childTnLst>
                                </p:cTn>
                              </p:par>
                              <p:par>
                                <p:cTn id="127" presetID="30" presetClass="emph" presetSubtype="0" fill="hold" grpId="2" nodeType="withEffect">
                                  <p:stCondLst>
                                    <p:cond delay="0"/>
                                  </p:stCondLst>
                                  <p:childTnLst>
                                    <p:animClr clrSpc="hsl" dir="cw">
                                      <p:cBhvr override="childStyle">
                                        <p:cTn id="128" dur="500" fill="hold"/>
                                        <p:tgtEl>
                                          <p:spTgt spid="12"/>
                                        </p:tgtEl>
                                        <p:attrNameLst>
                                          <p:attrName>style.color</p:attrName>
                                        </p:attrNameLst>
                                      </p:cBhvr>
                                      <p:by>
                                        <p:hsl h="0" s="12549" l="25098"/>
                                      </p:by>
                                    </p:animClr>
                                    <p:animClr clrSpc="hsl" dir="cw">
                                      <p:cBhvr>
                                        <p:cTn id="129" dur="500" fill="hold"/>
                                        <p:tgtEl>
                                          <p:spTgt spid="12"/>
                                        </p:tgtEl>
                                        <p:attrNameLst>
                                          <p:attrName>fillcolor</p:attrName>
                                        </p:attrNameLst>
                                      </p:cBhvr>
                                      <p:by>
                                        <p:hsl h="0" s="12549" l="25098"/>
                                      </p:by>
                                    </p:animClr>
                                    <p:animClr clrSpc="hsl" dir="cw">
                                      <p:cBhvr>
                                        <p:cTn id="130" dur="500" fill="hold"/>
                                        <p:tgtEl>
                                          <p:spTgt spid="12"/>
                                        </p:tgtEl>
                                        <p:attrNameLst>
                                          <p:attrName>stroke.color</p:attrName>
                                        </p:attrNameLst>
                                      </p:cBhvr>
                                      <p:by>
                                        <p:hsl h="0" s="12549" l="25098"/>
                                      </p:by>
                                    </p:animClr>
                                    <p:set>
                                      <p:cBhvr>
                                        <p:cTn id="131" dur="500" fill="hold"/>
                                        <p:tgtEl>
                                          <p:spTgt spid="12"/>
                                        </p:tgtEl>
                                        <p:attrNameLst>
                                          <p:attrName>fill.type</p:attrName>
                                        </p:attrNameLst>
                                      </p:cBhvr>
                                      <p:to>
                                        <p:strVal val="solid"/>
                                      </p:to>
                                    </p:set>
                                  </p:childTnLst>
                                </p:cTn>
                              </p:par>
                              <p:par>
                                <p:cTn id="132" presetID="30" presetClass="emph" presetSubtype="0" fill="hold" grpId="4" nodeType="withEffect">
                                  <p:stCondLst>
                                    <p:cond delay="0"/>
                                  </p:stCondLst>
                                  <p:childTnLst>
                                    <p:animClr clrSpc="hsl" dir="cw">
                                      <p:cBhvr override="childStyle">
                                        <p:cTn id="133" dur="500" fill="hold"/>
                                        <p:tgtEl>
                                          <p:spTgt spid="8"/>
                                        </p:tgtEl>
                                        <p:attrNameLst>
                                          <p:attrName>style.color</p:attrName>
                                        </p:attrNameLst>
                                      </p:cBhvr>
                                      <p:by>
                                        <p:hsl h="0" s="12549" l="25098"/>
                                      </p:by>
                                    </p:animClr>
                                    <p:animClr clrSpc="hsl" dir="cw">
                                      <p:cBhvr>
                                        <p:cTn id="134" dur="500" fill="hold"/>
                                        <p:tgtEl>
                                          <p:spTgt spid="8"/>
                                        </p:tgtEl>
                                        <p:attrNameLst>
                                          <p:attrName>fillcolor</p:attrName>
                                        </p:attrNameLst>
                                      </p:cBhvr>
                                      <p:by>
                                        <p:hsl h="0" s="12549" l="25098"/>
                                      </p:by>
                                    </p:animClr>
                                    <p:animClr clrSpc="hsl" dir="cw">
                                      <p:cBhvr>
                                        <p:cTn id="135" dur="500" fill="hold"/>
                                        <p:tgtEl>
                                          <p:spTgt spid="8"/>
                                        </p:tgtEl>
                                        <p:attrNameLst>
                                          <p:attrName>stroke.color</p:attrName>
                                        </p:attrNameLst>
                                      </p:cBhvr>
                                      <p:by>
                                        <p:hsl h="0" s="12549" l="25098"/>
                                      </p:by>
                                    </p:animClr>
                                    <p:set>
                                      <p:cBhvr>
                                        <p:cTn id="136" dur="500" fill="hold"/>
                                        <p:tgtEl>
                                          <p:spTgt spid="8"/>
                                        </p:tgtEl>
                                        <p:attrNameLst>
                                          <p:attrName>fill.type</p:attrName>
                                        </p:attrNameLst>
                                      </p:cBhvr>
                                      <p:to>
                                        <p:strVal val="solid"/>
                                      </p:to>
                                    </p:set>
                                  </p:childTnLst>
                                </p:cTn>
                              </p:par>
                              <p:par>
                                <p:cTn id="137" presetID="30" presetClass="emph" presetSubtype="0" fill="hold" grpId="4" nodeType="withEffect">
                                  <p:stCondLst>
                                    <p:cond delay="0"/>
                                  </p:stCondLst>
                                  <p:childTnLst>
                                    <p:animClr clrSpc="hsl" dir="cw">
                                      <p:cBhvr override="childStyle">
                                        <p:cTn id="138" dur="500" fill="hold"/>
                                        <p:tgtEl>
                                          <p:spTgt spid="5"/>
                                        </p:tgtEl>
                                        <p:attrNameLst>
                                          <p:attrName>style.color</p:attrName>
                                        </p:attrNameLst>
                                      </p:cBhvr>
                                      <p:by>
                                        <p:hsl h="0" s="12549" l="25098"/>
                                      </p:by>
                                    </p:animClr>
                                    <p:animClr clrSpc="hsl" dir="cw">
                                      <p:cBhvr>
                                        <p:cTn id="139" dur="500" fill="hold"/>
                                        <p:tgtEl>
                                          <p:spTgt spid="5"/>
                                        </p:tgtEl>
                                        <p:attrNameLst>
                                          <p:attrName>fillcolor</p:attrName>
                                        </p:attrNameLst>
                                      </p:cBhvr>
                                      <p:by>
                                        <p:hsl h="0" s="12549" l="25098"/>
                                      </p:by>
                                    </p:animClr>
                                    <p:animClr clrSpc="hsl" dir="cw">
                                      <p:cBhvr>
                                        <p:cTn id="140" dur="500" fill="hold"/>
                                        <p:tgtEl>
                                          <p:spTgt spid="5"/>
                                        </p:tgtEl>
                                        <p:attrNameLst>
                                          <p:attrName>stroke.color</p:attrName>
                                        </p:attrNameLst>
                                      </p:cBhvr>
                                      <p:by>
                                        <p:hsl h="0" s="12549" l="25098"/>
                                      </p:by>
                                    </p:animClr>
                                    <p:set>
                                      <p:cBhvr>
                                        <p:cTn id="141" dur="500" fill="hold"/>
                                        <p:tgtEl>
                                          <p:spTgt spid="5"/>
                                        </p:tgtEl>
                                        <p:attrNameLst>
                                          <p:attrName>fill.type</p:attrName>
                                        </p:attrNameLst>
                                      </p:cBhvr>
                                      <p:to>
                                        <p:strVal val="solid"/>
                                      </p:to>
                                    </p:set>
                                  </p:childTnLst>
                                </p:cTn>
                              </p:par>
                              <p:par>
                                <p:cTn id="142" presetID="30" presetClass="emph" presetSubtype="0" fill="hold" grpId="2" nodeType="withEffect">
                                  <p:stCondLst>
                                    <p:cond delay="0"/>
                                  </p:stCondLst>
                                  <p:childTnLst>
                                    <p:animClr clrSpc="hsl" dir="cw">
                                      <p:cBhvr override="childStyle">
                                        <p:cTn id="143" dur="500" fill="hold"/>
                                        <p:tgtEl>
                                          <p:spTgt spid="4"/>
                                        </p:tgtEl>
                                        <p:attrNameLst>
                                          <p:attrName>style.color</p:attrName>
                                        </p:attrNameLst>
                                      </p:cBhvr>
                                      <p:by>
                                        <p:hsl h="0" s="12549" l="25098"/>
                                      </p:by>
                                    </p:animClr>
                                    <p:animClr clrSpc="hsl" dir="cw">
                                      <p:cBhvr>
                                        <p:cTn id="144" dur="500" fill="hold"/>
                                        <p:tgtEl>
                                          <p:spTgt spid="4"/>
                                        </p:tgtEl>
                                        <p:attrNameLst>
                                          <p:attrName>fillcolor</p:attrName>
                                        </p:attrNameLst>
                                      </p:cBhvr>
                                      <p:by>
                                        <p:hsl h="0" s="12549" l="25098"/>
                                      </p:by>
                                    </p:animClr>
                                    <p:animClr clrSpc="hsl" dir="cw">
                                      <p:cBhvr>
                                        <p:cTn id="145" dur="500" fill="hold"/>
                                        <p:tgtEl>
                                          <p:spTgt spid="4"/>
                                        </p:tgtEl>
                                        <p:attrNameLst>
                                          <p:attrName>stroke.color</p:attrName>
                                        </p:attrNameLst>
                                      </p:cBhvr>
                                      <p:by>
                                        <p:hsl h="0" s="12549" l="25098"/>
                                      </p:by>
                                    </p:animClr>
                                    <p:set>
                                      <p:cBhvr>
                                        <p:cTn id="146" dur="500" fill="hold"/>
                                        <p:tgtEl>
                                          <p:spTgt spid="4"/>
                                        </p:tgtEl>
                                        <p:attrNameLst>
                                          <p:attrName>fill.type</p:attrName>
                                        </p:attrNameLst>
                                      </p:cBhvr>
                                      <p:to>
                                        <p:strVal val="solid"/>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4">
                                            <p:txEl>
                                              <p:pRg st="8" end="8"/>
                                            </p:txEl>
                                          </p:spTgt>
                                        </p:tgtEl>
                                        <p:attrNameLst>
                                          <p:attrName>style.visibility</p:attrName>
                                        </p:attrNameLst>
                                      </p:cBhvr>
                                      <p:to>
                                        <p:strVal val="visible"/>
                                      </p:to>
                                    </p:set>
                                    <p:animEffect transition="in" filter="wipe(left)">
                                      <p:cBhvr>
                                        <p:cTn id="151" dur="500"/>
                                        <p:tgtEl>
                                          <p:spTgt spid="14">
                                            <p:txEl>
                                              <p:pRg st="8" end="8"/>
                                            </p:txEl>
                                          </p:spTgt>
                                        </p:tgtEl>
                                      </p:cBhvr>
                                    </p:animEffect>
                                  </p:childTnLst>
                                </p:cTn>
                              </p:par>
                            </p:childTnLst>
                          </p:cTn>
                        </p:par>
                      </p:childTnLst>
                    </p:cTn>
                  </p:par>
                  <p:par>
                    <p:cTn id="152" fill="hold">
                      <p:stCondLst>
                        <p:cond delay="indefinite"/>
                      </p:stCondLst>
                      <p:childTnLst>
                        <p:par>
                          <p:cTn id="153" fill="hold">
                            <p:stCondLst>
                              <p:cond delay="0"/>
                            </p:stCondLst>
                            <p:childTnLst>
                              <p:par>
                                <p:cTn id="154" presetID="24" presetClass="emph" presetSubtype="0" fill="hold" grpId="3" nodeType="clickEffect">
                                  <p:stCondLst>
                                    <p:cond delay="0"/>
                                  </p:stCondLst>
                                  <p:childTnLst>
                                    <p:animClr clrSpc="hsl" dir="cw">
                                      <p:cBhvr override="childStyle">
                                        <p:cTn id="155" dur="500" fill="hold"/>
                                        <p:tgtEl>
                                          <p:spTgt spid="4"/>
                                        </p:tgtEl>
                                        <p:attrNameLst>
                                          <p:attrName>style.color</p:attrName>
                                        </p:attrNameLst>
                                      </p:cBhvr>
                                      <p:by>
                                        <p:hsl h="0" s="-12549" l="-25098"/>
                                      </p:by>
                                    </p:animClr>
                                    <p:animClr clrSpc="hsl" dir="cw">
                                      <p:cBhvr>
                                        <p:cTn id="156" dur="500" fill="hold"/>
                                        <p:tgtEl>
                                          <p:spTgt spid="4"/>
                                        </p:tgtEl>
                                        <p:attrNameLst>
                                          <p:attrName>fillcolor</p:attrName>
                                        </p:attrNameLst>
                                      </p:cBhvr>
                                      <p:by>
                                        <p:hsl h="0" s="-12549" l="-25098"/>
                                      </p:by>
                                    </p:animClr>
                                    <p:animClr clrSpc="hsl" dir="cw">
                                      <p:cBhvr>
                                        <p:cTn id="157" dur="500" fill="hold"/>
                                        <p:tgtEl>
                                          <p:spTgt spid="4"/>
                                        </p:tgtEl>
                                        <p:attrNameLst>
                                          <p:attrName>stroke.color</p:attrName>
                                        </p:attrNameLst>
                                      </p:cBhvr>
                                      <p:by>
                                        <p:hsl h="0" s="-12549" l="-25098"/>
                                      </p:by>
                                    </p:animClr>
                                    <p:set>
                                      <p:cBhvr>
                                        <p:cTn id="158" dur="500" fill="hold"/>
                                        <p:tgtEl>
                                          <p:spTgt spid="4"/>
                                        </p:tgtEl>
                                        <p:attrNameLst>
                                          <p:attrName>fill.type</p:attrName>
                                        </p:attrNameLst>
                                      </p:cBhvr>
                                      <p:to>
                                        <p:strVal val="solid"/>
                                      </p:to>
                                    </p:set>
                                  </p:childTnLst>
                                </p:cTn>
                              </p:par>
                            </p:childTnLst>
                          </p:cTn>
                        </p:par>
                      </p:childTnLst>
                    </p:cTn>
                  </p:par>
                  <p:par>
                    <p:cTn id="159" fill="hold">
                      <p:stCondLst>
                        <p:cond delay="indefinite"/>
                      </p:stCondLst>
                      <p:childTnLst>
                        <p:par>
                          <p:cTn id="160" fill="hold">
                            <p:stCondLst>
                              <p:cond delay="0"/>
                            </p:stCondLst>
                            <p:childTnLst>
                              <p:par>
                                <p:cTn id="161" presetID="24" presetClass="emph" presetSubtype="0" fill="hold" grpId="3" nodeType="clickEffect">
                                  <p:stCondLst>
                                    <p:cond delay="0"/>
                                  </p:stCondLst>
                                  <p:childTnLst>
                                    <p:animClr clrSpc="hsl" dir="cw">
                                      <p:cBhvr override="childStyle">
                                        <p:cTn id="162" dur="500" fill="hold"/>
                                        <p:tgtEl>
                                          <p:spTgt spid="12"/>
                                        </p:tgtEl>
                                        <p:attrNameLst>
                                          <p:attrName>style.color</p:attrName>
                                        </p:attrNameLst>
                                      </p:cBhvr>
                                      <p:by>
                                        <p:hsl h="0" s="-12549" l="-25098"/>
                                      </p:by>
                                    </p:animClr>
                                    <p:animClr clrSpc="hsl" dir="cw">
                                      <p:cBhvr>
                                        <p:cTn id="163" dur="500" fill="hold"/>
                                        <p:tgtEl>
                                          <p:spTgt spid="12"/>
                                        </p:tgtEl>
                                        <p:attrNameLst>
                                          <p:attrName>fillcolor</p:attrName>
                                        </p:attrNameLst>
                                      </p:cBhvr>
                                      <p:by>
                                        <p:hsl h="0" s="-12549" l="-25098"/>
                                      </p:by>
                                    </p:animClr>
                                    <p:animClr clrSpc="hsl" dir="cw">
                                      <p:cBhvr>
                                        <p:cTn id="164" dur="500" fill="hold"/>
                                        <p:tgtEl>
                                          <p:spTgt spid="12"/>
                                        </p:tgtEl>
                                        <p:attrNameLst>
                                          <p:attrName>stroke.color</p:attrName>
                                        </p:attrNameLst>
                                      </p:cBhvr>
                                      <p:by>
                                        <p:hsl h="0" s="-12549" l="-25098"/>
                                      </p:by>
                                    </p:animClr>
                                    <p:set>
                                      <p:cBhvr>
                                        <p:cTn id="165" dur="500" fill="hold"/>
                                        <p:tgtEl>
                                          <p:spTgt spid="12"/>
                                        </p:tgtEl>
                                        <p:attrNameLst>
                                          <p:attrName>fill.type</p:attrName>
                                        </p:attrNameLst>
                                      </p:cBhvr>
                                      <p:to>
                                        <p:strVal val="solid"/>
                                      </p:to>
                                    </p:set>
                                  </p:childTnLst>
                                </p:cTn>
                              </p:par>
                            </p:childTnLst>
                          </p:cTn>
                        </p:par>
                      </p:childTnLst>
                    </p:cTn>
                  </p:par>
                  <p:par>
                    <p:cTn id="166" fill="hold">
                      <p:stCondLst>
                        <p:cond delay="indefinite"/>
                      </p:stCondLst>
                      <p:childTnLst>
                        <p:par>
                          <p:cTn id="167" fill="hold">
                            <p:stCondLst>
                              <p:cond delay="0"/>
                            </p:stCondLst>
                            <p:childTnLst>
                              <p:par>
                                <p:cTn id="168" presetID="24" presetClass="emph" presetSubtype="0" fill="hold" grpId="5" nodeType="clickEffect">
                                  <p:stCondLst>
                                    <p:cond delay="0"/>
                                  </p:stCondLst>
                                  <p:childTnLst>
                                    <p:animClr clrSpc="hsl" dir="cw">
                                      <p:cBhvr override="childStyle">
                                        <p:cTn id="169" dur="500" fill="hold"/>
                                        <p:tgtEl>
                                          <p:spTgt spid="6"/>
                                        </p:tgtEl>
                                        <p:attrNameLst>
                                          <p:attrName>style.color</p:attrName>
                                        </p:attrNameLst>
                                      </p:cBhvr>
                                      <p:by>
                                        <p:hsl h="0" s="-12549" l="-25098"/>
                                      </p:by>
                                    </p:animClr>
                                    <p:animClr clrSpc="hsl" dir="cw">
                                      <p:cBhvr>
                                        <p:cTn id="170" dur="500" fill="hold"/>
                                        <p:tgtEl>
                                          <p:spTgt spid="6"/>
                                        </p:tgtEl>
                                        <p:attrNameLst>
                                          <p:attrName>fillcolor</p:attrName>
                                        </p:attrNameLst>
                                      </p:cBhvr>
                                      <p:by>
                                        <p:hsl h="0" s="-12549" l="-25098"/>
                                      </p:by>
                                    </p:animClr>
                                    <p:animClr clrSpc="hsl" dir="cw">
                                      <p:cBhvr>
                                        <p:cTn id="171" dur="500" fill="hold"/>
                                        <p:tgtEl>
                                          <p:spTgt spid="6"/>
                                        </p:tgtEl>
                                        <p:attrNameLst>
                                          <p:attrName>stroke.color</p:attrName>
                                        </p:attrNameLst>
                                      </p:cBhvr>
                                      <p:by>
                                        <p:hsl h="0" s="-12549" l="-25098"/>
                                      </p:by>
                                    </p:animClr>
                                    <p:set>
                                      <p:cBhvr>
                                        <p:cTn id="172" dur="500" fill="hold"/>
                                        <p:tgtEl>
                                          <p:spTgt spid="6"/>
                                        </p:tgtEl>
                                        <p:attrNameLst>
                                          <p:attrName>fill.type</p:attrName>
                                        </p:attrNameLst>
                                      </p:cBhvr>
                                      <p:to>
                                        <p:strVal val="solid"/>
                                      </p:to>
                                    </p:set>
                                  </p:childTnLst>
                                </p:cTn>
                              </p:par>
                            </p:childTnLst>
                          </p:cTn>
                        </p:par>
                      </p:childTnLst>
                    </p:cTn>
                  </p:par>
                  <p:par>
                    <p:cTn id="173" fill="hold">
                      <p:stCondLst>
                        <p:cond delay="indefinite"/>
                      </p:stCondLst>
                      <p:childTnLst>
                        <p:par>
                          <p:cTn id="174" fill="hold">
                            <p:stCondLst>
                              <p:cond delay="0"/>
                            </p:stCondLst>
                            <p:childTnLst>
                              <p:par>
                                <p:cTn id="175" presetID="24" presetClass="emph" presetSubtype="0" fill="hold" grpId="5" nodeType="clickEffect">
                                  <p:stCondLst>
                                    <p:cond delay="0"/>
                                  </p:stCondLst>
                                  <p:childTnLst>
                                    <p:animClr clrSpc="hsl" dir="cw">
                                      <p:cBhvr override="childStyle">
                                        <p:cTn id="176" dur="500" fill="hold"/>
                                        <p:tgtEl>
                                          <p:spTgt spid="8"/>
                                        </p:tgtEl>
                                        <p:attrNameLst>
                                          <p:attrName>style.color</p:attrName>
                                        </p:attrNameLst>
                                      </p:cBhvr>
                                      <p:by>
                                        <p:hsl h="0" s="-12549" l="-25098"/>
                                      </p:by>
                                    </p:animClr>
                                    <p:animClr clrSpc="hsl" dir="cw">
                                      <p:cBhvr>
                                        <p:cTn id="177" dur="500" fill="hold"/>
                                        <p:tgtEl>
                                          <p:spTgt spid="8"/>
                                        </p:tgtEl>
                                        <p:attrNameLst>
                                          <p:attrName>fillcolor</p:attrName>
                                        </p:attrNameLst>
                                      </p:cBhvr>
                                      <p:by>
                                        <p:hsl h="0" s="-12549" l="-25098"/>
                                      </p:by>
                                    </p:animClr>
                                    <p:animClr clrSpc="hsl" dir="cw">
                                      <p:cBhvr>
                                        <p:cTn id="178" dur="500" fill="hold"/>
                                        <p:tgtEl>
                                          <p:spTgt spid="8"/>
                                        </p:tgtEl>
                                        <p:attrNameLst>
                                          <p:attrName>stroke.color</p:attrName>
                                        </p:attrNameLst>
                                      </p:cBhvr>
                                      <p:by>
                                        <p:hsl h="0" s="-12549" l="-25098"/>
                                      </p:by>
                                    </p:animClr>
                                    <p:set>
                                      <p:cBhvr>
                                        <p:cTn id="179" dur="500" fill="hold"/>
                                        <p:tgtEl>
                                          <p:spTgt spid="8"/>
                                        </p:tgtEl>
                                        <p:attrNameLst>
                                          <p:attrName>fill.type</p:attrName>
                                        </p:attrNameLst>
                                      </p:cBhvr>
                                      <p:to>
                                        <p:strVal val="solid"/>
                                      </p:to>
                                    </p:set>
                                  </p:childTnLst>
                                </p:cTn>
                              </p:par>
                            </p:childTnLst>
                          </p:cTn>
                        </p:par>
                      </p:childTnLst>
                    </p:cTn>
                  </p:par>
                  <p:par>
                    <p:cTn id="180" fill="hold">
                      <p:stCondLst>
                        <p:cond delay="indefinite"/>
                      </p:stCondLst>
                      <p:childTnLst>
                        <p:par>
                          <p:cTn id="181" fill="hold">
                            <p:stCondLst>
                              <p:cond delay="0"/>
                            </p:stCondLst>
                            <p:childTnLst>
                              <p:par>
                                <p:cTn id="182" presetID="24" presetClass="emph" presetSubtype="0" fill="hold" grpId="5" nodeType="clickEffect">
                                  <p:stCondLst>
                                    <p:cond delay="0"/>
                                  </p:stCondLst>
                                  <p:childTnLst>
                                    <p:animClr clrSpc="hsl" dir="cw">
                                      <p:cBhvr override="childStyle">
                                        <p:cTn id="183" dur="500" fill="hold"/>
                                        <p:tgtEl>
                                          <p:spTgt spid="5"/>
                                        </p:tgtEl>
                                        <p:attrNameLst>
                                          <p:attrName>style.color</p:attrName>
                                        </p:attrNameLst>
                                      </p:cBhvr>
                                      <p:by>
                                        <p:hsl h="0" s="-12549" l="-25098"/>
                                      </p:by>
                                    </p:animClr>
                                    <p:animClr clrSpc="hsl" dir="cw">
                                      <p:cBhvr>
                                        <p:cTn id="184" dur="500" fill="hold"/>
                                        <p:tgtEl>
                                          <p:spTgt spid="5"/>
                                        </p:tgtEl>
                                        <p:attrNameLst>
                                          <p:attrName>fillcolor</p:attrName>
                                        </p:attrNameLst>
                                      </p:cBhvr>
                                      <p:by>
                                        <p:hsl h="0" s="-12549" l="-25098"/>
                                      </p:by>
                                    </p:animClr>
                                    <p:animClr clrSpc="hsl" dir="cw">
                                      <p:cBhvr>
                                        <p:cTn id="185" dur="500" fill="hold"/>
                                        <p:tgtEl>
                                          <p:spTgt spid="5"/>
                                        </p:tgtEl>
                                        <p:attrNameLst>
                                          <p:attrName>stroke.color</p:attrName>
                                        </p:attrNameLst>
                                      </p:cBhvr>
                                      <p:by>
                                        <p:hsl h="0" s="-12549" l="-25098"/>
                                      </p:by>
                                    </p:animClr>
                                    <p:set>
                                      <p:cBhvr>
                                        <p:cTn id="186" dur="500" fill="hold"/>
                                        <p:tgtEl>
                                          <p:spTgt spid="5"/>
                                        </p:tgtEl>
                                        <p:attrNameLst>
                                          <p:attrName>fill.type</p:attrName>
                                        </p:attrNameLst>
                                      </p:cBhvr>
                                      <p:to>
                                        <p:strVal val="solid"/>
                                      </p:to>
                                    </p:se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nodeType="clickEffect">
                                  <p:stCondLst>
                                    <p:cond delay="0"/>
                                  </p:stCondLst>
                                  <p:childTnLst>
                                    <p:set>
                                      <p:cBhvr>
                                        <p:cTn id="190" dur="1" fill="hold">
                                          <p:stCondLst>
                                            <p:cond delay="0"/>
                                          </p:stCondLst>
                                        </p:cTn>
                                        <p:tgtEl>
                                          <p:spTgt spid="14">
                                            <p:txEl>
                                              <p:pRg st="10" end="10"/>
                                            </p:txEl>
                                          </p:spTgt>
                                        </p:tgtEl>
                                        <p:attrNameLst>
                                          <p:attrName>style.visibility</p:attrName>
                                        </p:attrNameLst>
                                      </p:cBhvr>
                                      <p:to>
                                        <p:strVal val="visible"/>
                                      </p:to>
                                    </p:set>
                                    <p:animEffect transition="in" filter="wipe(left)">
                                      <p:cBhvr>
                                        <p:cTn id="191"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5" grpId="0" animBg="1"/>
      <p:bldP spid="5" grpId="1" animBg="1"/>
      <p:bldP spid="5" grpId="2" animBg="1"/>
      <p:bldP spid="5" grpId="3" animBg="1"/>
      <p:bldP spid="5" grpId="4" animBg="1"/>
      <p:bldP spid="5" grpId="5" animBg="1"/>
      <p:bldP spid="6" grpId="0" animBg="1"/>
      <p:bldP spid="6" grpId="1" animBg="1"/>
      <p:bldP spid="6" grpId="2" animBg="1"/>
      <p:bldP spid="6" grpId="3" animBg="1"/>
      <p:bldP spid="6" grpId="4" animBg="1"/>
      <p:bldP spid="6" grpId="5" animBg="1"/>
      <p:bldP spid="8" grpId="0" animBg="1"/>
      <p:bldP spid="8" grpId="1" animBg="1"/>
      <p:bldP spid="8" grpId="2" animBg="1"/>
      <p:bldP spid="8" grpId="3" animBg="1"/>
      <p:bldP spid="8" grpId="4" animBg="1"/>
      <p:bldP spid="8" grpId="5" animBg="1"/>
      <p:bldP spid="9" grpId="0"/>
      <p:bldP spid="12" grpId="0" animBg="1"/>
      <p:bldP spid="12" grpId="1" animBg="1"/>
      <p:bldP spid="12" grpId="2" animBg="1"/>
      <p:bldP spid="12" grpId="3" animBg="1"/>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8811-8DE0-67E3-057A-B982B45997C6}"/>
              </a:ext>
            </a:extLst>
          </p:cNvPr>
          <p:cNvSpPr>
            <a:spLocks noGrp="1"/>
          </p:cNvSpPr>
          <p:nvPr>
            <p:ph type="title"/>
          </p:nvPr>
        </p:nvSpPr>
        <p:spPr/>
        <p:txBody>
          <a:bodyPr/>
          <a:lstStyle/>
          <a:p>
            <a:r>
              <a:rPr lang="en-US" dirty="0"/>
              <a:t>Knowledge Graph Challenges</a:t>
            </a:r>
          </a:p>
        </p:txBody>
      </p:sp>
      <p:sp>
        <p:nvSpPr>
          <p:cNvPr id="3" name="Content Placeholder 2">
            <a:extLst>
              <a:ext uri="{FF2B5EF4-FFF2-40B4-BE49-F238E27FC236}">
                <a16:creationId xmlns:a16="http://schemas.microsoft.com/office/drawing/2014/main" id="{E24BFD5A-DC22-9C04-FD50-9C183359EE3A}"/>
              </a:ext>
            </a:extLst>
          </p:cNvPr>
          <p:cNvSpPr>
            <a:spLocks noGrp="1"/>
          </p:cNvSpPr>
          <p:nvPr>
            <p:ph idx="1"/>
          </p:nvPr>
        </p:nvSpPr>
        <p:spPr>
          <a:xfrm>
            <a:off x="255451" y="878477"/>
            <a:ext cx="11736251" cy="5101046"/>
          </a:xfrm>
        </p:spPr>
        <p:txBody>
          <a:bodyPr>
            <a:normAutofit fontScale="85000" lnSpcReduction="10000"/>
          </a:bodyPr>
          <a:lstStyle/>
          <a:p>
            <a:pPr>
              <a:lnSpc>
                <a:spcPct val="110000"/>
              </a:lnSpc>
              <a:spcBef>
                <a:spcPts val="600"/>
              </a:spcBef>
              <a:spcAft>
                <a:spcPts val="600"/>
              </a:spcAft>
            </a:pPr>
            <a:r>
              <a:rPr lang="en-US" sz="2600" dirty="0"/>
              <a:t>Construction - need to identify and  extract relationships, entities from data sources and integrate them into a graph</a:t>
            </a:r>
          </a:p>
          <a:p>
            <a:pPr>
              <a:lnSpc>
                <a:spcPct val="110000"/>
              </a:lnSpc>
              <a:spcBef>
                <a:spcPts val="600"/>
              </a:spcBef>
              <a:spcAft>
                <a:spcPts val="600"/>
              </a:spcAft>
            </a:pPr>
            <a:r>
              <a:rPr lang="en-US" sz="2600" dirty="0"/>
              <a:t>Data consistency and compatibility - data can come from multiple sources; needs to be made consistent, have conflicts resolved, cleaning etc.</a:t>
            </a:r>
          </a:p>
          <a:p>
            <a:pPr>
              <a:lnSpc>
                <a:spcPct val="110000"/>
              </a:lnSpc>
              <a:spcBef>
                <a:spcPts val="600"/>
              </a:spcBef>
              <a:spcAft>
                <a:spcPts val="600"/>
              </a:spcAft>
            </a:pPr>
            <a:r>
              <a:rPr lang="en-US" sz="2600" dirty="0"/>
              <a:t>Maintenance and evolution - graphs need to be continuously updated  and maintained</a:t>
            </a:r>
          </a:p>
          <a:p>
            <a:pPr>
              <a:lnSpc>
                <a:spcPct val="110000"/>
              </a:lnSpc>
              <a:spcBef>
                <a:spcPts val="600"/>
              </a:spcBef>
              <a:spcAft>
                <a:spcPts val="600"/>
              </a:spcAft>
            </a:pPr>
            <a:r>
              <a:rPr lang="en-US" sz="2600" dirty="0"/>
              <a:t>Performance and scalability - growth in size and complexity can be difficult to manage; optimization becomes critical</a:t>
            </a:r>
          </a:p>
          <a:p>
            <a:pPr>
              <a:lnSpc>
                <a:spcPct val="110000"/>
              </a:lnSpc>
              <a:spcBef>
                <a:spcPts val="600"/>
              </a:spcBef>
              <a:spcAft>
                <a:spcPts val="600"/>
              </a:spcAft>
            </a:pPr>
            <a:r>
              <a:rPr lang="en-US" sz="2600" dirty="0"/>
              <a:t>Complexity of queries - crafting complex queries can be challenging</a:t>
            </a:r>
          </a:p>
          <a:p>
            <a:pPr>
              <a:lnSpc>
                <a:spcPct val="110000"/>
              </a:lnSpc>
              <a:spcBef>
                <a:spcPts val="600"/>
              </a:spcBef>
              <a:spcAft>
                <a:spcPts val="600"/>
              </a:spcAft>
            </a:pPr>
            <a:r>
              <a:rPr lang="en-US" sz="2600" dirty="0"/>
              <a:t>No standardization - lack of compatibility and lock-in to app/vendor</a:t>
            </a:r>
          </a:p>
          <a:p>
            <a:pPr>
              <a:lnSpc>
                <a:spcPct val="110000"/>
              </a:lnSpc>
              <a:spcBef>
                <a:spcPts val="600"/>
              </a:spcBef>
              <a:spcAft>
                <a:spcPts val="600"/>
              </a:spcAft>
            </a:pPr>
            <a:r>
              <a:rPr lang="en-US" sz="2600" dirty="0"/>
              <a:t>Explainability - for users</a:t>
            </a:r>
          </a:p>
          <a:p>
            <a:pPr>
              <a:lnSpc>
                <a:spcPct val="110000"/>
              </a:lnSpc>
              <a:spcBef>
                <a:spcPts val="600"/>
              </a:spcBef>
              <a:spcAft>
                <a:spcPts val="600"/>
              </a:spcAft>
            </a:pPr>
            <a:r>
              <a:rPr lang="en-US" sz="2600" dirty="0"/>
              <a:t>Domain complexity - terminology, complex concepts, etc.</a:t>
            </a:r>
          </a:p>
          <a:p>
            <a:endParaRPr lang="en-US" dirty="0"/>
          </a:p>
        </p:txBody>
      </p:sp>
    </p:spTree>
    <p:extLst>
      <p:ext uri="{BB962C8B-B14F-4D97-AF65-F5344CB8AC3E}">
        <p14:creationId xmlns:p14="http://schemas.microsoft.com/office/powerpoint/2010/main" val="2668114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A5B275B9-D0AA-A3E6-CBA6-4859A7E2E80D}"/>
            </a:ext>
          </a:extLst>
        </p:cNvPr>
        <p:cNvGrpSpPr/>
        <p:nvPr/>
      </p:nvGrpSpPr>
      <p:grpSpPr>
        <a:xfrm>
          <a:off x="0" y="0"/>
          <a:ext cx="0" cy="0"/>
          <a:chOff x="0" y="0"/>
          <a:chExt cx="0" cy="0"/>
        </a:xfrm>
      </p:grpSpPr>
      <p:sp>
        <p:nvSpPr>
          <p:cNvPr id="180" name="Google Shape;180;p22">
            <a:extLst>
              <a:ext uri="{FF2B5EF4-FFF2-40B4-BE49-F238E27FC236}">
                <a16:creationId xmlns:a16="http://schemas.microsoft.com/office/drawing/2014/main" id="{79B6830B-EA94-390D-623F-1F09E82B6E41}"/>
              </a:ext>
            </a:extLst>
          </p:cNvPr>
          <p:cNvSpPr/>
          <p:nvPr/>
        </p:nvSpPr>
        <p:spPr>
          <a:xfrm>
            <a:off x="5619750" y="2709862"/>
            <a:ext cx="952500" cy="476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1" name="Google Shape;181;p22">
            <a:extLst>
              <a:ext uri="{FF2B5EF4-FFF2-40B4-BE49-F238E27FC236}">
                <a16:creationId xmlns:a16="http://schemas.microsoft.com/office/drawing/2014/main" id="{DD2ADB36-33A6-FAF2-ED08-11D6F4721F50}"/>
              </a:ext>
            </a:extLst>
          </p:cNvPr>
          <p:cNvSpPr txBox="1"/>
          <p:nvPr/>
        </p:nvSpPr>
        <p:spPr>
          <a:xfrm>
            <a:off x="907627" y="3125613"/>
            <a:ext cx="10376745"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500" b="1" dirty="0">
                <a:solidFill>
                  <a:srgbClr val="003366"/>
                </a:solidFill>
                <a:latin typeface="Poppins"/>
                <a:cs typeface="Poppins"/>
                <a:sym typeface="Poppins"/>
              </a:rPr>
              <a:t>Graph RAG</a:t>
            </a:r>
            <a:endParaRPr dirty="0"/>
          </a:p>
        </p:txBody>
      </p:sp>
      <p:sp>
        <p:nvSpPr>
          <p:cNvPr id="2" name="Rectangle 1">
            <a:extLst>
              <a:ext uri="{FF2B5EF4-FFF2-40B4-BE49-F238E27FC236}">
                <a16:creationId xmlns:a16="http://schemas.microsoft.com/office/drawing/2014/main" id="{C5140B1A-8858-250A-1902-3A1D7BFAEE49}"/>
              </a:ext>
            </a:extLst>
          </p:cNvPr>
          <p:cNvSpPr/>
          <p:nvPr/>
        </p:nvSpPr>
        <p:spPr>
          <a:xfrm>
            <a:off x="0" y="-12217"/>
            <a:ext cx="12192000" cy="6858000"/>
          </a:xfrm>
          <a:prstGeom prst="rect">
            <a:avLst/>
          </a:prstGeom>
          <a:solidFill>
            <a:srgbClr val="EBE3D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7711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57755-877A-D3D3-03E7-CAF14636408B}"/>
              </a:ext>
            </a:extLst>
          </p:cNvPr>
          <p:cNvSpPr>
            <a:spLocks noGrp="1"/>
          </p:cNvSpPr>
          <p:nvPr>
            <p:ph type="title"/>
          </p:nvPr>
        </p:nvSpPr>
        <p:spPr/>
        <p:txBody>
          <a:bodyPr/>
          <a:lstStyle/>
          <a:p>
            <a:r>
              <a:rPr lang="en-US" dirty="0"/>
              <a:t>Graph RAG in AI</a:t>
            </a:r>
          </a:p>
        </p:txBody>
      </p:sp>
      <p:sp>
        <p:nvSpPr>
          <p:cNvPr id="5" name="Content Placeholder 4">
            <a:extLst>
              <a:ext uri="{FF2B5EF4-FFF2-40B4-BE49-F238E27FC236}">
                <a16:creationId xmlns:a16="http://schemas.microsoft.com/office/drawing/2014/main" id="{86B28F0C-D3CF-4A2A-FC4A-D49ED77023E0}"/>
              </a:ext>
            </a:extLst>
          </p:cNvPr>
          <p:cNvSpPr>
            <a:spLocks noGrp="1"/>
          </p:cNvSpPr>
          <p:nvPr>
            <p:ph idx="1"/>
          </p:nvPr>
        </p:nvSpPr>
        <p:spPr>
          <a:xfrm>
            <a:off x="0" y="1143001"/>
            <a:ext cx="5316279" cy="4928190"/>
          </a:xfrm>
        </p:spPr>
        <p:txBody>
          <a:bodyPr>
            <a:normAutofit/>
          </a:bodyPr>
          <a:lstStyle/>
          <a:p>
            <a:pPr marL="0">
              <a:lnSpc>
                <a:spcPct val="100000"/>
              </a:lnSpc>
              <a:spcBef>
                <a:spcPts val="600"/>
              </a:spcBef>
              <a:spcAft>
                <a:spcPts val="600"/>
              </a:spcAft>
            </a:pPr>
            <a:r>
              <a:rPr lang="en-US" sz="2400" dirty="0"/>
              <a:t>RAG that incorporates knowledge graphs or graph databases</a:t>
            </a:r>
          </a:p>
          <a:p>
            <a:pPr marL="0">
              <a:lnSpc>
                <a:spcPct val="100000"/>
              </a:lnSpc>
              <a:spcBef>
                <a:spcPts val="600"/>
              </a:spcBef>
              <a:spcAft>
                <a:spcPts val="600"/>
              </a:spcAft>
            </a:pPr>
            <a:r>
              <a:rPr lang="en-US" sz="2400" dirty="0"/>
              <a:t>AI retrieves information not just from unstructured text docs but from structured graph data </a:t>
            </a:r>
          </a:p>
          <a:p>
            <a:pPr marL="0">
              <a:lnSpc>
                <a:spcPct val="100000"/>
              </a:lnSpc>
              <a:spcBef>
                <a:spcPts val="600"/>
              </a:spcBef>
              <a:spcAft>
                <a:spcPts val="600"/>
              </a:spcAft>
            </a:pPr>
            <a:r>
              <a:rPr lang="en-US" sz="2400" dirty="0"/>
              <a:t>Allows model to leverage rich relationships and entities encoded within graphs</a:t>
            </a:r>
          </a:p>
        </p:txBody>
      </p:sp>
      <p:pic>
        <p:nvPicPr>
          <p:cNvPr id="2050" name="Picture 2" descr="Graph RAG: Unleashing the Power of Knowledge Graphs with LLM | by  NebulaGraph Database | Medium">
            <a:extLst>
              <a:ext uri="{FF2B5EF4-FFF2-40B4-BE49-F238E27FC236}">
                <a16:creationId xmlns:a16="http://schemas.microsoft.com/office/drawing/2014/main" id="{5EA2457A-1009-640C-E95D-AE818F898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992" y="776177"/>
            <a:ext cx="6194108"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AEDBB36-36E6-A63D-01DC-18F4015D260C}"/>
              </a:ext>
            </a:extLst>
          </p:cNvPr>
          <p:cNvSpPr txBox="1"/>
          <p:nvPr/>
        </p:nvSpPr>
        <p:spPr>
          <a:xfrm>
            <a:off x="6687880" y="5247167"/>
            <a:ext cx="4635795" cy="738664"/>
          </a:xfrm>
          <a:prstGeom prst="rect">
            <a:avLst/>
          </a:prstGeom>
          <a:noFill/>
        </p:spPr>
        <p:txBody>
          <a:bodyPr wrap="square" rtlCol="0">
            <a:spAutoFit/>
          </a:bodyPr>
          <a:lstStyle/>
          <a:p>
            <a:r>
              <a:rPr lang="en-US" dirty="0"/>
              <a:t>Image credit: https://</a:t>
            </a:r>
            <a:r>
              <a:rPr lang="en-US" dirty="0" err="1"/>
              <a:t>medium.com</a:t>
            </a:r>
            <a:r>
              <a:rPr lang="en-US" dirty="0"/>
              <a:t>/@</a:t>
            </a:r>
            <a:r>
              <a:rPr lang="en-US" dirty="0" err="1"/>
              <a:t>nebulagraph</a:t>
            </a:r>
            <a:r>
              <a:rPr lang="en-US" dirty="0"/>
              <a:t>/graph-rag-the-new-llm-stack-with-knowledge-graphs-e1e902c504ed</a:t>
            </a:r>
          </a:p>
        </p:txBody>
      </p:sp>
    </p:spTree>
    <p:extLst>
      <p:ext uri="{BB962C8B-B14F-4D97-AF65-F5344CB8AC3E}">
        <p14:creationId xmlns:p14="http://schemas.microsoft.com/office/powerpoint/2010/main" val="1320284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57755-877A-D3D3-03E7-CAF14636408B}"/>
              </a:ext>
            </a:extLst>
          </p:cNvPr>
          <p:cNvSpPr>
            <a:spLocks noGrp="1"/>
          </p:cNvSpPr>
          <p:nvPr>
            <p:ph type="title"/>
          </p:nvPr>
        </p:nvSpPr>
        <p:spPr/>
        <p:txBody>
          <a:bodyPr/>
          <a:lstStyle/>
          <a:p>
            <a:r>
              <a:rPr lang="en-US" dirty="0"/>
              <a:t>Key Components of Graph RAG</a:t>
            </a:r>
          </a:p>
        </p:txBody>
      </p:sp>
      <p:sp>
        <p:nvSpPr>
          <p:cNvPr id="5" name="Content Placeholder 4">
            <a:extLst>
              <a:ext uri="{FF2B5EF4-FFF2-40B4-BE49-F238E27FC236}">
                <a16:creationId xmlns:a16="http://schemas.microsoft.com/office/drawing/2014/main" id="{86B28F0C-D3CF-4A2A-FC4A-D49ED77023E0}"/>
              </a:ext>
            </a:extLst>
          </p:cNvPr>
          <p:cNvSpPr>
            <a:spLocks noGrp="1"/>
          </p:cNvSpPr>
          <p:nvPr>
            <p:ph idx="1"/>
          </p:nvPr>
        </p:nvSpPr>
        <p:spPr>
          <a:xfrm>
            <a:off x="99647" y="1143001"/>
            <a:ext cx="3915762" cy="5045148"/>
          </a:xfrm>
        </p:spPr>
        <p:txBody>
          <a:bodyPr>
            <a:noAutofit/>
          </a:bodyPr>
          <a:lstStyle/>
          <a:p>
            <a:r>
              <a:rPr lang="en-US" sz="2000" b="1" dirty="0"/>
              <a:t>Graph-based knowledge</a:t>
            </a:r>
            <a:r>
              <a:rPr lang="en-US" sz="2000" dirty="0"/>
              <a:t>: Information is stored as entities (nodes) and their relationships (edges).</a:t>
            </a:r>
          </a:p>
          <a:p>
            <a:r>
              <a:rPr lang="en-US" sz="2000" b="1" dirty="0"/>
              <a:t>Graph retrieval</a:t>
            </a:r>
            <a:r>
              <a:rPr lang="en-US" sz="2000" dirty="0"/>
              <a:t>: Queries fetch relevant nodes or subgraphs related to the question.</a:t>
            </a:r>
          </a:p>
          <a:p>
            <a:r>
              <a:rPr lang="en-US" sz="2000" b="1" dirty="0"/>
              <a:t>Augmented generation</a:t>
            </a:r>
            <a:r>
              <a:rPr lang="en-US" sz="2000" dirty="0"/>
              <a:t>: The retrieved graph data is used by the language model to produce better answers.</a:t>
            </a:r>
          </a:p>
          <a:p>
            <a:pPr marL="0" indent="0">
              <a:buNone/>
            </a:pPr>
            <a:endParaRPr lang="en-US" sz="2000" dirty="0">
              <a:latin typeface="Aptos" panose="020B0004020202020204" pitchFamily="34" charset="0"/>
            </a:endParaRPr>
          </a:p>
        </p:txBody>
      </p:sp>
      <p:pic>
        <p:nvPicPr>
          <p:cNvPr id="2050" name="Picture 2">
            <a:extLst>
              <a:ext uri="{FF2B5EF4-FFF2-40B4-BE49-F238E27FC236}">
                <a16:creationId xmlns:a16="http://schemas.microsoft.com/office/drawing/2014/main" id="{AB507969-AB2B-687E-ECF1-3DF810DB427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2349" y="408428"/>
            <a:ext cx="4405266" cy="27879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22F688E-62DF-9FA2-DD8E-C760A12FD03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095445" y="3196333"/>
            <a:ext cx="7450379" cy="1715547"/>
          </a:xfrm>
          <a:prstGeom prst="rect">
            <a:avLst/>
          </a:prstGeom>
        </p:spPr>
      </p:pic>
      <p:pic>
        <p:nvPicPr>
          <p:cNvPr id="3" name="Picture 2">
            <a:extLst>
              <a:ext uri="{FF2B5EF4-FFF2-40B4-BE49-F238E27FC236}">
                <a16:creationId xmlns:a16="http://schemas.microsoft.com/office/drawing/2014/main" id="{84C5E907-0EB3-0970-BB27-566FA73C680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2452013" y="4998240"/>
            <a:ext cx="9739987" cy="1189909"/>
          </a:xfrm>
          <a:prstGeom prst="rect">
            <a:avLst/>
          </a:prstGeom>
        </p:spPr>
      </p:pic>
    </p:spTree>
    <p:extLst>
      <p:ext uri="{BB962C8B-B14F-4D97-AF65-F5344CB8AC3E}">
        <p14:creationId xmlns:p14="http://schemas.microsoft.com/office/powerpoint/2010/main" val="40292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1862C-9B3A-8077-C8DB-91FC04F70B38}"/>
              </a:ext>
            </a:extLst>
          </p:cNvPr>
          <p:cNvSpPr>
            <a:spLocks noGrp="1"/>
          </p:cNvSpPr>
          <p:nvPr>
            <p:ph type="title"/>
          </p:nvPr>
        </p:nvSpPr>
        <p:spPr/>
        <p:txBody>
          <a:bodyPr/>
          <a:lstStyle/>
          <a:p>
            <a:r>
              <a:rPr lang="en-US" dirty="0"/>
              <a:t>Benefits of using Knowledge Graphs in RAG </a:t>
            </a:r>
          </a:p>
        </p:txBody>
      </p:sp>
      <p:sp>
        <p:nvSpPr>
          <p:cNvPr id="3" name="Content Placeholder 2">
            <a:extLst>
              <a:ext uri="{FF2B5EF4-FFF2-40B4-BE49-F238E27FC236}">
                <a16:creationId xmlns:a16="http://schemas.microsoft.com/office/drawing/2014/main" id="{83FA7FAB-5CA7-0FF4-5349-8B5E29D2D9BF}"/>
              </a:ext>
            </a:extLst>
          </p:cNvPr>
          <p:cNvSpPr>
            <a:spLocks noGrp="1"/>
          </p:cNvSpPr>
          <p:nvPr>
            <p:ph idx="1"/>
          </p:nvPr>
        </p:nvSpPr>
        <p:spPr>
          <a:xfrm>
            <a:off x="0" y="747585"/>
            <a:ext cx="8856617" cy="5982398"/>
          </a:xfrm>
        </p:spPr>
        <p:txBody>
          <a:bodyPr>
            <a:normAutofit fontScale="92500" lnSpcReduction="20000"/>
          </a:bodyPr>
          <a:lstStyle/>
          <a:p>
            <a:pPr>
              <a:lnSpc>
                <a:spcPct val="100000"/>
              </a:lnSpc>
              <a:spcBef>
                <a:spcPts val="600"/>
              </a:spcBef>
              <a:spcAft>
                <a:spcPts val="600"/>
              </a:spcAft>
            </a:pPr>
            <a:r>
              <a:rPr lang="en-US" sz="1900" b="1" dirty="0"/>
              <a:t>Structured knowledge</a:t>
            </a:r>
            <a:endParaRPr lang="en-US" sz="1900" dirty="0"/>
          </a:p>
          <a:p>
            <a:pPr lvl="1">
              <a:lnSpc>
                <a:spcPct val="100000"/>
              </a:lnSpc>
              <a:spcBef>
                <a:spcPts val="600"/>
              </a:spcBef>
              <a:spcAft>
                <a:spcPts val="600"/>
              </a:spcAft>
            </a:pPr>
            <a:r>
              <a:rPr lang="en-US" sz="1900" dirty="0"/>
              <a:t>Information is stored as entities and relationships (nodes and edges).</a:t>
            </a:r>
          </a:p>
          <a:p>
            <a:pPr lvl="1">
              <a:lnSpc>
                <a:spcPct val="100000"/>
              </a:lnSpc>
              <a:spcBef>
                <a:spcPts val="600"/>
              </a:spcBef>
              <a:spcAft>
                <a:spcPts val="600"/>
              </a:spcAft>
            </a:pPr>
            <a:r>
              <a:rPr lang="en-US" sz="1900" i="1" dirty="0"/>
              <a:t>Example:</a:t>
            </a:r>
            <a:r>
              <a:rPr lang="en-US" sz="1900" dirty="0"/>
              <a:t> A “works at” relationship shows who works for Acme.</a:t>
            </a:r>
          </a:p>
          <a:p>
            <a:pPr>
              <a:lnSpc>
                <a:spcPct val="100000"/>
              </a:lnSpc>
              <a:spcBef>
                <a:spcPts val="600"/>
              </a:spcBef>
              <a:spcAft>
                <a:spcPts val="600"/>
              </a:spcAft>
            </a:pPr>
            <a:r>
              <a:rPr lang="en-US" sz="1900" b="1" dirty="0"/>
              <a:t>Better context</a:t>
            </a:r>
            <a:endParaRPr lang="en-US" sz="1900" dirty="0"/>
          </a:p>
          <a:p>
            <a:pPr lvl="1">
              <a:lnSpc>
                <a:spcPct val="100000"/>
              </a:lnSpc>
              <a:spcBef>
                <a:spcPts val="600"/>
              </a:spcBef>
              <a:spcAft>
                <a:spcPts val="600"/>
              </a:spcAft>
            </a:pPr>
            <a:r>
              <a:rPr lang="en-US" sz="1900" dirty="0"/>
              <a:t>Relationships help the system understand how things are connected.</a:t>
            </a:r>
          </a:p>
          <a:p>
            <a:pPr lvl="1">
              <a:lnSpc>
                <a:spcPct val="100000"/>
              </a:lnSpc>
              <a:spcBef>
                <a:spcPts val="600"/>
              </a:spcBef>
              <a:spcAft>
                <a:spcPts val="600"/>
              </a:spcAft>
            </a:pPr>
            <a:r>
              <a:rPr lang="en-US" sz="1900" i="1" dirty="0"/>
              <a:t>Example:</a:t>
            </a:r>
            <a:r>
              <a:rPr lang="en-US" sz="1900" dirty="0"/>
              <a:t> Knowing Sue and Joe both “work at” Acme helps answer employment questions.</a:t>
            </a:r>
          </a:p>
          <a:p>
            <a:pPr>
              <a:lnSpc>
                <a:spcPct val="100000"/>
              </a:lnSpc>
              <a:spcBef>
                <a:spcPts val="600"/>
              </a:spcBef>
              <a:spcAft>
                <a:spcPts val="600"/>
              </a:spcAft>
            </a:pPr>
            <a:r>
              <a:rPr lang="en-US" sz="1900" b="1" dirty="0"/>
              <a:t>Inferential reasoning</a:t>
            </a:r>
            <a:endParaRPr lang="en-US" sz="1900" dirty="0"/>
          </a:p>
          <a:p>
            <a:pPr lvl="1">
              <a:lnSpc>
                <a:spcPct val="100000"/>
              </a:lnSpc>
              <a:spcBef>
                <a:spcPts val="600"/>
              </a:spcBef>
              <a:spcAft>
                <a:spcPts val="600"/>
              </a:spcAft>
            </a:pPr>
            <a:r>
              <a:rPr lang="en-US" sz="1900" dirty="0"/>
              <a:t>Following relationships allows the system to infer new facts.</a:t>
            </a:r>
          </a:p>
          <a:p>
            <a:pPr lvl="1">
              <a:lnSpc>
                <a:spcPct val="100000"/>
              </a:lnSpc>
              <a:spcBef>
                <a:spcPts val="600"/>
              </a:spcBef>
              <a:spcAft>
                <a:spcPts val="600"/>
              </a:spcAft>
            </a:pPr>
            <a:r>
              <a:rPr lang="en-US" sz="1900" i="1" dirty="0"/>
              <a:t>Example:</a:t>
            </a:r>
            <a:r>
              <a:rPr lang="en-US" sz="1900" dirty="0"/>
              <a:t> The system can infer Sue and Joe work for the same company.</a:t>
            </a:r>
          </a:p>
          <a:p>
            <a:pPr>
              <a:lnSpc>
                <a:spcPct val="100000"/>
              </a:lnSpc>
              <a:spcBef>
                <a:spcPts val="600"/>
              </a:spcBef>
              <a:spcAft>
                <a:spcPts val="600"/>
              </a:spcAft>
            </a:pPr>
            <a:r>
              <a:rPr lang="en-US" sz="1900" b="1" dirty="0"/>
              <a:t>Knowledge integration</a:t>
            </a:r>
            <a:endParaRPr lang="en-US" sz="1900" dirty="0"/>
          </a:p>
          <a:p>
            <a:pPr lvl="1">
              <a:lnSpc>
                <a:spcPct val="100000"/>
              </a:lnSpc>
              <a:spcBef>
                <a:spcPts val="600"/>
              </a:spcBef>
              <a:spcAft>
                <a:spcPts val="600"/>
              </a:spcAft>
            </a:pPr>
            <a:r>
              <a:rPr lang="en-US" sz="1900" dirty="0"/>
              <a:t>Graphs can combine data from multiple sources into one view.</a:t>
            </a:r>
          </a:p>
          <a:p>
            <a:pPr lvl="1">
              <a:lnSpc>
                <a:spcPct val="100000"/>
              </a:lnSpc>
              <a:spcBef>
                <a:spcPts val="600"/>
              </a:spcBef>
              <a:spcAft>
                <a:spcPts val="600"/>
              </a:spcAft>
            </a:pPr>
            <a:r>
              <a:rPr lang="en-US" sz="1900" i="1" dirty="0"/>
              <a:t>Example:</a:t>
            </a:r>
            <a:r>
              <a:rPr lang="en-US" sz="1900" dirty="0"/>
              <a:t> Adding data about other companies and employees enriches answers.</a:t>
            </a:r>
          </a:p>
          <a:p>
            <a:pPr>
              <a:lnSpc>
                <a:spcPct val="100000"/>
              </a:lnSpc>
              <a:spcBef>
                <a:spcPts val="600"/>
              </a:spcBef>
              <a:spcAft>
                <a:spcPts val="600"/>
              </a:spcAft>
            </a:pPr>
            <a:r>
              <a:rPr lang="en-US" sz="1900" b="1" dirty="0"/>
              <a:t>Transparency and explainability</a:t>
            </a:r>
            <a:endParaRPr lang="en-US" sz="1900" dirty="0"/>
          </a:p>
          <a:p>
            <a:pPr lvl="1">
              <a:lnSpc>
                <a:spcPct val="100000"/>
              </a:lnSpc>
              <a:spcBef>
                <a:spcPts val="600"/>
              </a:spcBef>
              <a:spcAft>
                <a:spcPts val="600"/>
              </a:spcAft>
            </a:pPr>
            <a:r>
              <a:rPr lang="en-US" sz="1900" dirty="0"/>
              <a:t>The graph makes it easier to explain how an answer was derived.</a:t>
            </a:r>
          </a:p>
          <a:p>
            <a:pPr lvl="1">
              <a:lnSpc>
                <a:spcPct val="100000"/>
              </a:lnSpc>
              <a:spcBef>
                <a:spcPts val="600"/>
              </a:spcBef>
              <a:spcAft>
                <a:spcPts val="600"/>
              </a:spcAft>
            </a:pPr>
            <a:r>
              <a:rPr lang="en-US" sz="1900" i="1" dirty="0"/>
              <a:t>Example:</a:t>
            </a:r>
            <a:r>
              <a:rPr lang="en-US" sz="1900" dirty="0"/>
              <a:t> “Sue and Joe both have a ‘works at’ relationship with Acme.”</a:t>
            </a:r>
          </a:p>
          <a:p>
            <a:endParaRPr lang="en-US" i="1" dirty="0"/>
          </a:p>
        </p:txBody>
      </p:sp>
      <p:pic>
        <p:nvPicPr>
          <p:cNvPr id="5" name="Picture 4">
            <a:extLst>
              <a:ext uri="{FF2B5EF4-FFF2-40B4-BE49-F238E27FC236}">
                <a16:creationId xmlns:a16="http://schemas.microsoft.com/office/drawing/2014/main" id="{DA6CA1FA-E355-AF5C-C7FC-21576057A9B7}"/>
              </a:ext>
            </a:extLst>
          </p:cNvPr>
          <p:cNvPicPr>
            <a:picLocks noChangeAspect="1"/>
          </p:cNvPicPr>
          <p:nvPr/>
        </p:nvPicPr>
        <p:blipFill>
          <a:blip r:embed="rId2">
            <a:clrChange>
              <a:clrFrom>
                <a:srgbClr val="E7E6E6"/>
              </a:clrFrom>
              <a:clrTo>
                <a:srgbClr val="E7E6E6">
                  <a:alpha val="0"/>
                </a:srgbClr>
              </a:clrTo>
            </a:clrChange>
          </a:blip>
          <a:stretch>
            <a:fillRect/>
          </a:stretch>
        </p:blipFill>
        <p:spPr>
          <a:xfrm>
            <a:off x="8305800" y="1322613"/>
            <a:ext cx="3886200" cy="3172763"/>
          </a:xfrm>
          <a:prstGeom prst="rect">
            <a:avLst/>
          </a:prstGeom>
        </p:spPr>
      </p:pic>
    </p:spTree>
    <p:extLst>
      <p:ext uri="{BB962C8B-B14F-4D97-AF65-F5344CB8AC3E}">
        <p14:creationId xmlns:p14="http://schemas.microsoft.com/office/powerpoint/2010/main" val="231304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up)">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up)">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up)">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up)">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wipe(up)">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wipe(up)">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wipe(up)">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wipe(up)">
                                      <p:cBhvr>
                                        <p:cTn id="7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793B-0F8B-2F75-83A5-976C6C347971}"/>
              </a:ext>
            </a:extLst>
          </p:cNvPr>
          <p:cNvSpPr>
            <a:spLocks noGrp="1"/>
          </p:cNvSpPr>
          <p:nvPr>
            <p:ph type="title"/>
          </p:nvPr>
        </p:nvSpPr>
        <p:spPr/>
        <p:txBody>
          <a:bodyPr/>
          <a:lstStyle/>
          <a:p>
            <a:r>
              <a:rPr lang="en-US" dirty="0"/>
              <a:t>Applications of Graph RAG</a:t>
            </a:r>
          </a:p>
        </p:txBody>
      </p:sp>
      <p:sp>
        <p:nvSpPr>
          <p:cNvPr id="3" name="Content Placeholder 2">
            <a:extLst>
              <a:ext uri="{FF2B5EF4-FFF2-40B4-BE49-F238E27FC236}">
                <a16:creationId xmlns:a16="http://schemas.microsoft.com/office/drawing/2014/main" id="{21F90339-3718-B0D0-7AC6-5833355643F0}"/>
              </a:ext>
            </a:extLst>
          </p:cNvPr>
          <p:cNvSpPr>
            <a:spLocks noGrp="1"/>
          </p:cNvSpPr>
          <p:nvPr>
            <p:ph idx="1"/>
          </p:nvPr>
        </p:nvSpPr>
        <p:spPr/>
        <p:txBody>
          <a:bodyPr>
            <a:normAutofit lnSpcReduction="10000"/>
          </a:bodyPr>
          <a:lstStyle/>
          <a:p>
            <a:r>
              <a:rPr lang="en-US" sz="2200" b="1" dirty="0">
                <a:latin typeface="Aptos" panose="020B0004020202020204" pitchFamily="34" charset="0"/>
              </a:rPr>
              <a:t>Question Answering Systems</a:t>
            </a:r>
            <a:r>
              <a:rPr lang="en-US" sz="2200" dirty="0">
                <a:latin typeface="Aptos" panose="020B0004020202020204" pitchFamily="34" charset="0"/>
              </a:rPr>
              <a:t>: Providing precise answers by querying knowledge graphs for specific facts or relationships.</a:t>
            </a:r>
          </a:p>
          <a:p>
            <a:r>
              <a:rPr lang="en-US" sz="2200" b="1" dirty="0">
                <a:latin typeface="Aptos" panose="020B0004020202020204" pitchFamily="34" charset="0"/>
              </a:rPr>
              <a:t>Dialogue Systems</a:t>
            </a:r>
            <a:r>
              <a:rPr lang="en-US" sz="2200" dirty="0">
                <a:latin typeface="Aptos" panose="020B0004020202020204" pitchFamily="34" charset="0"/>
              </a:rPr>
              <a:t>: Enhancing conversational agents with context-aware responses based on user history or preferences stored in graphs.</a:t>
            </a:r>
          </a:p>
          <a:p>
            <a:r>
              <a:rPr lang="en-US" sz="2200" b="1" dirty="0">
                <a:latin typeface="Aptos" panose="020B0004020202020204" pitchFamily="34" charset="0"/>
              </a:rPr>
              <a:t>Recommendation Systems</a:t>
            </a:r>
            <a:r>
              <a:rPr lang="en-US" sz="2200" dirty="0">
                <a:latin typeface="Aptos" panose="020B0004020202020204" pitchFamily="34" charset="0"/>
              </a:rPr>
              <a:t>: Generating personalized recommendations by traversing user-item interaction graphs.</a:t>
            </a:r>
          </a:p>
          <a:p>
            <a:endParaRPr lang="en-US" dirty="0"/>
          </a:p>
        </p:txBody>
      </p:sp>
      <p:sp>
        <p:nvSpPr>
          <p:cNvPr id="4" name="TextBox 3">
            <a:extLst>
              <a:ext uri="{FF2B5EF4-FFF2-40B4-BE49-F238E27FC236}">
                <a16:creationId xmlns:a16="http://schemas.microsoft.com/office/drawing/2014/main" id="{9378E4A4-3748-6C33-4A64-C30A99D9CD41}"/>
              </a:ext>
            </a:extLst>
          </p:cNvPr>
          <p:cNvSpPr txBox="1"/>
          <p:nvPr/>
        </p:nvSpPr>
        <p:spPr>
          <a:xfrm>
            <a:off x="520861" y="3429000"/>
            <a:ext cx="11264738" cy="2246769"/>
          </a:xfrm>
          <a:prstGeom prst="rect">
            <a:avLst/>
          </a:prstGeom>
          <a:solidFill>
            <a:schemeClr val="bg1"/>
          </a:solidFill>
          <a:ln w="41275">
            <a:solidFill>
              <a:srgbClr val="0070C0"/>
            </a:solidFill>
          </a:ln>
        </p:spPr>
        <p:txBody>
          <a:bodyPr wrap="square" rtlCol="0">
            <a:spAutoFit/>
          </a:bodyPr>
          <a:lstStyle/>
          <a:p>
            <a:endParaRPr lang="en-US" b="1" dirty="0">
              <a:latin typeface="Aptos" panose="020B0004020202020204" pitchFamily="34" charset="0"/>
            </a:endParaRPr>
          </a:p>
          <a:p>
            <a:r>
              <a:rPr lang="en-US" sz="1800" b="1" dirty="0">
                <a:latin typeface="Aptos" panose="020B0004020202020204" pitchFamily="34" charset="0"/>
              </a:rPr>
              <a:t>User Input</a:t>
            </a:r>
            <a:r>
              <a:rPr lang="en-US" sz="1800" dirty="0">
                <a:latin typeface="Aptos" panose="020B0004020202020204" pitchFamily="34" charset="0"/>
              </a:rPr>
              <a:t>: A user asks, "What movies directed by Christopher Nolan feature time travel?"</a:t>
            </a:r>
          </a:p>
          <a:p>
            <a:endParaRPr lang="en-US" sz="1800" dirty="0">
              <a:latin typeface="Aptos" panose="020B0004020202020204" pitchFamily="34" charset="0"/>
            </a:endParaRPr>
          </a:p>
          <a:p>
            <a:r>
              <a:rPr lang="en-US" sz="1800" b="1" dirty="0">
                <a:latin typeface="Aptos" panose="020B0004020202020204" pitchFamily="34" charset="0"/>
              </a:rPr>
              <a:t>Graph Retrieval</a:t>
            </a:r>
            <a:r>
              <a:rPr lang="en-US" sz="1800" dirty="0">
                <a:latin typeface="Aptos" panose="020B0004020202020204" pitchFamily="34" charset="0"/>
              </a:rPr>
              <a:t>: The system queries a movie knowledge graph to find nodes connected to "Christopher Nolan" with relationships indicating "directed" and retrieves movies associated with "time travel."</a:t>
            </a:r>
          </a:p>
          <a:p>
            <a:endParaRPr lang="en-US" sz="1800" dirty="0">
              <a:latin typeface="Aptos" panose="020B0004020202020204" pitchFamily="34" charset="0"/>
            </a:endParaRPr>
          </a:p>
          <a:p>
            <a:r>
              <a:rPr lang="en-US" sz="1800" b="1" dirty="0">
                <a:latin typeface="Aptos" panose="020B0004020202020204" pitchFamily="34" charset="0"/>
              </a:rPr>
              <a:t>Generation</a:t>
            </a:r>
            <a:r>
              <a:rPr lang="en-US" sz="1800" dirty="0">
                <a:latin typeface="Aptos" panose="020B0004020202020204" pitchFamily="34" charset="0"/>
              </a:rPr>
              <a:t>: Using the retrieved information, the model generates a response: "Christopher Nolan directed 'Interstellar,' which features themes of time travel."</a:t>
            </a:r>
          </a:p>
        </p:txBody>
      </p:sp>
      <p:sp>
        <p:nvSpPr>
          <p:cNvPr id="5" name="TextBox 4">
            <a:extLst>
              <a:ext uri="{FF2B5EF4-FFF2-40B4-BE49-F238E27FC236}">
                <a16:creationId xmlns:a16="http://schemas.microsoft.com/office/drawing/2014/main" id="{4E0F3C63-8534-E584-CF71-A63DC2F19BD7}"/>
              </a:ext>
            </a:extLst>
          </p:cNvPr>
          <p:cNvSpPr txBox="1"/>
          <p:nvPr/>
        </p:nvSpPr>
        <p:spPr>
          <a:xfrm>
            <a:off x="4270897" y="3275111"/>
            <a:ext cx="3764666" cy="307777"/>
          </a:xfrm>
          <a:prstGeom prst="rect">
            <a:avLst/>
          </a:prstGeom>
          <a:solidFill>
            <a:schemeClr val="bg1"/>
          </a:solidFill>
          <a:ln w="41275">
            <a:solidFill>
              <a:srgbClr val="0070C0"/>
            </a:solidFill>
          </a:ln>
        </p:spPr>
        <p:txBody>
          <a:bodyPr wrap="square" rtlCol="0">
            <a:spAutoFit/>
          </a:bodyPr>
          <a:lstStyle/>
          <a:p>
            <a:pPr algn="ctr"/>
            <a:r>
              <a:rPr lang="en-US" dirty="0"/>
              <a:t>Example Workflow for Graph RAG</a:t>
            </a:r>
          </a:p>
        </p:txBody>
      </p:sp>
    </p:spTree>
    <p:extLst>
      <p:ext uri="{BB962C8B-B14F-4D97-AF65-F5344CB8AC3E}">
        <p14:creationId xmlns:p14="http://schemas.microsoft.com/office/powerpoint/2010/main" val="396279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wipe(left)">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wipe(left)">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wipe(left)">
                                      <p:cBhvr>
                                        <p:cTn id="2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A1CF-C99D-DF07-F6AD-193C53D2D7D1}"/>
              </a:ext>
            </a:extLst>
          </p:cNvPr>
          <p:cNvSpPr>
            <a:spLocks noGrp="1"/>
          </p:cNvSpPr>
          <p:nvPr>
            <p:ph type="title"/>
          </p:nvPr>
        </p:nvSpPr>
        <p:spPr/>
        <p:txBody>
          <a:bodyPr/>
          <a:lstStyle/>
          <a:p>
            <a:r>
              <a:rPr lang="en-US" dirty="0"/>
              <a:t>Agenda - what we'll cover</a:t>
            </a:r>
          </a:p>
        </p:txBody>
      </p:sp>
      <p:sp>
        <p:nvSpPr>
          <p:cNvPr id="3" name="Content Placeholder 2">
            <a:extLst>
              <a:ext uri="{FF2B5EF4-FFF2-40B4-BE49-F238E27FC236}">
                <a16:creationId xmlns:a16="http://schemas.microsoft.com/office/drawing/2014/main" id="{ED54AB12-A166-06DB-5478-C303B1FFB478}"/>
              </a:ext>
            </a:extLst>
          </p:cNvPr>
          <p:cNvSpPr>
            <a:spLocks noGrp="1"/>
          </p:cNvSpPr>
          <p:nvPr>
            <p:ph idx="1"/>
          </p:nvPr>
        </p:nvSpPr>
        <p:spPr>
          <a:xfrm>
            <a:off x="1059242" y="1105385"/>
            <a:ext cx="4647075" cy="5280948"/>
          </a:xfrm>
        </p:spPr>
        <p:txBody>
          <a:bodyPr>
            <a:normAutofit/>
          </a:bodyPr>
          <a:lstStyle/>
          <a:p>
            <a:r>
              <a:rPr lang="en-US" dirty="0"/>
              <a:t>What is RAG?</a:t>
            </a:r>
          </a:p>
          <a:p>
            <a:r>
              <a:rPr lang="en-US" dirty="0"/>
              <a:t>How does RAG work?</a:t>
            </a:r>
          </a:p>
          <a:p>
            <a:r>
              <a:rPr lang="en-US" dirty="0" err="1"/>
              <a:t>Ollama</a:t>
            </a:r>
            <a:endParaRPr lang="en-US" dirty="0"/>
          </a:p>
          <a:p>
            <a:r>
              <a:rPr lang="en-US" dirty="0"/>
              <a:t>Data stores for RAG</a:t>
            </a:r>
          </a:p>
          <a:p>
            <a:r>
              <a:rPr lang="en-US" dirty="0"/>
              <a:t>Embeddings and Vectors</a:t>
            </a:r>
          </a:p>
          <a:p>
            <a:r>
              <a:rPr lang="en-US" dirty="0"/>
              <a:t>Vector databases</a:t>
            </a:r>
          </a:p>
          <a:p>
            <a:r>
              <a:rPr lang="en-US" dirty="0"/>
              <a:t>Chunking</a:t>
            </a:r>
          </a:p>
          <a:p>
            <a:r>
              <a:rPr lang="en-US" dirty="0"/>
              <a:t>Data ingestion pipeline</a:t>
            </a:r>
          </a:p>
          <a:p>
            <a:r>
              <a:rPr lang="en-US" dirty="0"/>
              <a:t>Parsing data for RAG</a:t>
            </a:r>
          </a:p>
        </p:txBody>
      </p:sp>
      <p:sp>
        <p:nvSpPr>
          <p:cNvPr id="4" name="Content Placeholder 2">
            <a:extLst>
              <a:ext uri="{FF2B5EF4-FFF2-40B4-BE49-F238E27FC236}">
                <a16:creationId xmlns:a16="http://schemas.microsoft.com/office/drawing/2014/main" id="{755E0DE1-F853-6730-14E1-7C2A773A4D3C}"/>
              </a:ext>
            </a:extLst>
          </p:cNvPr>
          <p:cNvSpPr txBox="1">
            <a:spLocks/>
          </p:cNvSpPr>
          <p:nvPr/>
        </p:nvSpPr>
        <p:spPr>
          <a:xfrm>
            <a:off x="6096000" y="1105385"/>
            <a:ext cx="5825924" cy="5280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dirty="0"/>
              <a:t>Full RAG implementations</a:t>
            </a:r>
          </a:p>
          <a:p>
            <a:pPr fontAlgn="auto">
              <a:spcAft>
                <a:spcPts val="0"/>
              </a:spcAft>
            </a:pPr>
            <a:r>
              <a:rPr lang="en-US" dirty="0"/>
              <a:t>Prompting Templates</a:t>
            </a:r>
          </a:p>
          <a:p>
            <a:pPr fontAlgn="auto">
              <a:spcAft>
                <a:spcPts val="0"/>
              </a:spcAft>
            </a:pPr>
            <a:r>
              <a:rPr lang="en-US" dirty="0"/>
              <a:t>Knowledge Graphs</a:t>
            </a:r>
          </a:p>
          <a:p>
            <a:pPr fontAlgn="auto">
              <a:spcAft>
                <a:spcPts val="0"/>
              </a:spcAft>
            </a:pPr>
            <a:r>
              <a:rPr lang="en-US" dirty="0"/>
              <a:t>Graph RAG</a:t>
            </a:r>
          </a:p>
          <a:p>
            <a:pPr fontAlgn="auto">
              <a:spcAft>
                <a:spcPts val="0"/>
              </a:spcAft>
            </a:pPr>
            <a:r>
              <a:rPr lang="en-US" dirty="0"/>
              <a:t>Neo4j and Cypher</a:t>
            </a:r>
          </a:p>
          <a:p>
            <a:pPr fontAlgn="auto">
              <a:spcAft>
                <a:spcPts val="0"/>
              </a:spcAft>
            </a:pPr>
            <a:r>
              <a:rPr lang="en-US" dirty="0"/>
              <a:t>Data stores for RAG</a:t>
            </a:r>
          </a:p>
          <a:p>
            <a:pPr fontAlgn="auto">
              <a:spcAft>
                <a:spcPts val="0"/>
              </a:spcAft>
            </a:pPr>
            <a:r>
              <a:rPr lang="en-US" dirty="0"/>
              <a:t>Frameworks for implementing RAG</a:t>
            </a:r>
          </a:p>
          <a:p>
            <a:pPr fontAlgn="auto">
              <a:spcAft>
                <a:spcPts val="0"/>
              </a:spcAft>
            </a:pPr>
            <a:r>
              <a:rPr lang="en-US" dirty="0"/>
              <a:t>Hybrid RAG</a:t>
            </a:r>
          </a:p>
        </p:txBody>
      </p:sp>
    </p:spTree>
    <p:extLst>
      <p:ext uri="{BB962C8B-B14F-4D97-AF65-F5344CB8AC3E}">
        <p14:creationId xmlns:p14="http://schemas.microsoft.com/office/powerpoint/2010/main" val="23352861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E83AB214-0536-D3FF-23FD-1BEA7BB80401}"/>
            </a:ext>
          </a:extLst>
        </p:cNvPr>
        <p:cNvGrpSpPr/>
        <p:nvPr/>
      </p:nvGrpSpPr>
      <p:grpSpPr>
        <a:xfrm>
          <a:off x="0" y="0"/>
          <a:ext cx="0" cy="0"/>
          <a:chOff x="0" y="0"/>
          <a:chExt cx="0" cy="0"/>
        </a:xfrm>
      </p:grpSpPr>
      <p:sp>
        <p:nvSpPr>
          <p:cNvPr id="180" name="Google Shape;180;p22">
            <a:extLst>
              <a:ext uri="{FF2B5EF4-FFF2-40B4-BE49-F238E27FC236}">
                <a16:creationId xmlns:a16="http://schemas.microsoft.com/office/drawing/2014/main" id="{A5CFF14D-78C8-594B-5E05-C06BEF95A7D3}"/>
              </a:ext>
            </a:extLst>
          </p:cNvPr>
          <p:cNvSpPr/>
          <p:nvPr/>
        </p:nvSpPr>
        <p:spPr>
          <a:xfrm>
            <a:off x="5619750" y="2709862"/>
            <a:ext cx="952500" cy="476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1" name="Google Shape;181;p22">
            <a:extLst>
              <a:ext uri="{FF2B5EF4-FFF2-40B4-BE49-F238E27FC236}">
                <a16:creationId xmlns:a16="http://schemas.microsoft.com/office/drawing/2014/main" id="{020408C1-FFD5-6A6C-DD42-7E4C1B561812}"/>
              </a:ext>
            </a:extLst>
          </p:cNvPr>
          <p:cNvSpPr txBox="1"/>
          <p:nvPr/>
        </p:nvSpPr>
        <p:spPr>
          <a:xfrm>
            <a:off x="907627" y="3125613"/>
            <a:ext cx="10376745"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500" b="1" dirty="0">
                <a:solidFill>
                  <a:srgbClr val="003366"/>
                </a:solidFill>
                <a:latin typeface="Poppins"/>
                <a:cs typeface="Poppins"/>
                <a:sym typeface="Poppins"/>
              </a:rPr>
              <a:t>Neo4j</a:t>
            </a:r>
            <a:endParaRPr dirty="0"/>
          </a:p>
        </p:txBody>
      </p:sp>
      <p:sp>
        <p:nvSpPr>
          <p:cNvPr id="2" name="Rectangle 1">
            <a:extLst>
              <a:ext uri="{FF2B5EF4-FFF2-40B4-BE49-F238E27FC236}">
                <a16:creationId xmlns:a16="http://schemas.microsoft.com/office/drawing/2014/main" id="{7D39EB9C-176A-2EF0-EBB3-BDB7CB35986A}"/>
              </a:ext>
            </a:extLst>
          </p:cNvPr>
          <p:cNvSpPr/>
          <p:nvPr/>
        </p:nvSpPr>
        <p:spPr>
          <a:xfrm>
            <a:off x="0" y="0"/>
            <a:ext cx="12192000" cy="6858000"/>
          </a:xfrm>
          <a:prstGeom prst="rect">
            <a:avLst/>
          </a:prstGeom>
          <a:solidFill>
            <a:srgbClr val="EBE3D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6703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E1779-CEC6-1AF6-3034-7554447B55AE}"/>
              </a:ext>
            </a:extLst>
          </p:cNvPr>
          <p:cNvSpPr>
            <a:spLocks noGrp="1"/>
          </p:cNvSpPr>
          <p:nvPr>
            <p:ph type="title"/>
          </p:nvPr>
        </p:nvSpPr>
        <p:spPr/>
        <p:txBody>
          <a:bodyPr/>
          <a:lstStyle/>
          <a:p>
            <a:r>
              <a:rPr lang="en-US" dirty="0"/>
              <a:t>What is Neo4j?</a:t>
            </a:r>
          </a:p>
        </p:txBody>
      </p:sp>
      <p:sp>
        <p:nvSpPr>
          <p:cNvPr id="4" name="Content Placeholder 3">
            <a:extLst>
              <a:ext uri="{FF2B5EF4-FFF2-40B4-BE49-F238E27FC236}">
                <a16:creationId xmlns:a16="http://schemas.microsoft.com/office/drawing/2014/main" id="{6AFFA0C0-41E1-497E-D4C7-3718318676CD}"/>
              </a:ext>
            </a:extLst>
          </p:cNvPr>
          <p:cNvSpPr>
            <a:spLocks noGrp="1"/>
          </p:cNvSpPr>
          <p:nvPr>
            <p:ph idx="1"/>
          </p:nvPr>
        </p:nvSpPr>
        <p:spPr>
          <a:xfrm>
            <a:off x="489371" y="877969"/>
            <a:ext cx="6216229" cy="5449711"/>
          </a:xfrm>
        </p:spPr>
        <p:txBody>
          <a:bodyPr>
            <a:normAutofit fontScale="92500" lnSpcReduction="20000"/>
          </a:bodyPr>
          <a:lstStyle/>
          <a:p>
            <a:pPr>
              <a:lnSpc>
                <a:spcPct val="100000"/>
              </a:lnSpc>
              <a:spcBef>
                <a:spcPts val="600"/>
              </a:spcBef>
              <a:spcAft>
                <a:spcPts val="600"/>
              </a:spcAft>
            </a:pPr>
            <a:r>
              <a:rPr lang="en-US" sz="2200" b="1" dirty="0"/>
              <a:t>Graph database</a:t>
            </a:r>
            <a:endParaRPr lang="en-US" sz="2200" dirty="0"/>
          </a:p>
          <a:p>
            <a:pPr lvl="1">
              <a:lnSpc>
                <a:spcPct val="100000"/>
              </a:lnSpc>
              <a:spcBef>
                <a:spcPts val="600"/>
              </a:spcBef>
              <a:spcAft>
                <a:spcPts val="600"/>
              </a:spcAft>
            </a:pPr>
            <a:r>
              <a:rPr lang="en-US" sz="2200" dirty="0"/>
              <a:t>Neo4j stores data as nodes (entities) and relationships.</a:t>
            </a:r>
          </a:p>
          <a:p>
            <a:pPr>
              <a:lnSpc>
                <a:spcPct val="100000"/>
              </a:lnSpc>
              <a:spcBef>
                <a:spcPts val="600"/>
              </a:spcBef>
              <a:spcAft>
                <a:spcPts val="600"/>
              </a:spcAft>
            </a:pPr>
            <a:r>
              <a:rPr lang="en-US" sz="2200" b="1" dirty="0"/>
              <a:t>Cypher query language</a:t>
            </a:r>
            <a:endParaRPr lang="en-US" sz="2200" dirty="0"/>
          </a:p>
          <a:p>
            <a:pPr lvl="1">
              <a:lnSpc>
                <a:spcPct val="100000"/>
              </a:lnSpc>
              <a:spcBef>
                <a:spcPts val="600"/>
              </a:spcBef>
              <a:spcAft>
                <a:spcPts val="600"/>
              </a:spcAft>
            </a:pPr>
            <a:r>
              <a:rPr lang="en-US" sz="2200" dirty="0"/>
              <a:t>Uses Cypher, a SQL-like language designed for graph queries and traversals.</a:t>
            </a:r>
          </a:p>
          <a:p>
            <a:pPr>
              <a:lnSpc>
                <a:spcPct val="100000"/>
              </a:lnSpc>
              <a:spcBef>
                <a:spcPts val="600"/>
              </a:spcBef>
              <a:spcAft>
                <a:spcPts val="600"/>
              </a:spcAft>
            </a:pPr>
            <a:r>
              <a:rPr lang="en-US" sz="2200" b="1" dirty="0"/>
              <a:t>Fast for connected data</a:t>
            </a:r>
            <a:endParaRPr lang="en-US" sz="2200" dirty="0"/>
          </a:p>
          <a:p>
            <a:pPr lvl="1">
              <a:lnSpc>
                <a:spcPct val="100000"/>
              </a:lnSpc>
              <a:spcBef>
                <a:spcPts val="600"/>
              </a:spcBef>
              <a:spcAft>
                <a:spcPts val="600"/>
              </a:spcAft>
            </a:pPr>
            <a:r>
              <a:rPr lang="en-US" sz="2200" dirty="0"/>
              <a:t>Optimized for exploring relationships, paths, and complex connections.</a:t>
            </a:r>
          </a:p>
          <a:p>
            <a:pPr>
              <a:lnSpc>
                <a:spcPct val="100000"/>
              </a:lnSpc>
              <a:spcBef>
                <a:spcPts val="600"/>
              </a:spcBef>
              <a:spcAft>
                <a:spcPts val="600"/>
              </a:spcAft>
            </a:pPr>
            <a:r>
              <a:rPr lang="en-US" sz="2200" b="1" dirty="0"/>
              <a:t>Scalable and reliable</a:t>
            </a:r>
            <a:endParaRPr lang="en-US" sz="2200" dirty="0"/>
          </a:p>
          <a:p>
            <a:pPr lvl="1">
              <a:lnSpc>
                <a:spcPct val="100000"/>
              </a:lnSpc>
              <a:spcBef>
                <a:spcPts val="600"/>
              </a:spcBef>
              <a:spcAft>
                <a:spcPts val="600"/>
              </a:spcAft>
            </a:pPr>
            <a:r>
              <a:rPr lang="en-US" sz="2200" dirty="0"/>
              <a:t>Supports clustering and scaling for large datasets and high availability.</a:t>
            </a:r>
          </a:p>
          <a:p>
            <a:pPr>
              <a:lnSpc>
                <a:spcPct val="100000"/>
              </a:lnSpc>
              <a:spcBef>
                <a:spcPts val="600"/>
              </a:spcBef>
              <a:spcAft>
                <a:spcPts val="600"/>
              </a:spcAft>
            </a:pPr>
            <a:r>
              <a:rPr lang="en-US" sz="2200" b="1" dirty="0"/>
              <a:t>Common use cases</a:t>
            </a:r>
            <a:endParaRPr lang="en-US" sz="2200" dirty="0"/>
          </a:p>
          <a:p>
            <a:pPr lvl="1">
              <a:lnSpc>
                <a:spcPct val="100000"/>
              </a:lnSpc>
              <a:spcBef>
                <a:spcPts val="600"/>
              </a:spcBef>
              <a:spcAft>
                <a:spcPts val="600"/>
              </a:spcAft>
            </a:pPr>
            <a:r>
              <a:rPr lang="en-US" sz="2200" dirty="0"/>
              <a:t>Fraud detection, recommendations, social networks, and knowledge graphs.</a:t>
            </a:r>
          </a:p>
          <a:p>
            <a:pPr marL="0" indent="0">
              <a:buNone/>
            </a:pPr>
            <a:endParaRPr lang="en-US" dirty="0"/>
          </a:p>
        </p:txBody>
      </p:sp>
      <p:pic>
        <p:nvPicPr>
          <p:cNvPr id="1026" name="Picture 2" descr="Graph Databases and Native Graph ...">
            <a:extLst>
              <a:ext uri="{FF2B5EF4-FFF2-40B4-BE49-F238E27FC236}">
                <a16:creationId xmlns:a16="http://schemas.microsoft.com/office/drawing/2014/main" id="{E3FD618E-39A9-6C3F-BF23-768E22C0B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8680" y="3754715"/>
            <a:ext cx="4527136" cy="22635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C418388-26F7-71A1-A8BE-C742E9FD37E1}"/>
              </a:ext>
            </a:extLst>
          </p:cNvPr>
          <p:cNvPicPr>
            <a:picLocks noChangeAspect="1"/>
          </p:cNvPicPr>
          <p:nvPr/>
        </p:nvPicPr>
        <p:blipFill>
          <a:blip r:embed="rId3"/>
          <a:stretch>
            <a:fillRect/>
          </a:stretch>
        </p:blipFill>
        <p:spPr>
          <a:xfrm>
            <a:off x="7061201" y="839716"/>
            <a:ext cx="4641428" cy="2589283"/>
          </a:xfrm>
          <a:prstGeom prst="rect">
            <a:avLst/>
          </a:prstGeom>
        </p:spPr>
      </p:pic>
    </p:spTree>
    <p:extLst>
      <p:ext uri="{BB962C8B-B14F-4D97-AF65-F5344CB8AC3E}">
        <p14:creationId xmlns:p14="http://schemas.microsoft.com/office/powerpoint/2010/main" val="261757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1D6B5C-5BE4-687C-3331-832B44F25367}"/>
              </a:ext>
            </a:extLst>
          </p:cNvPr>
          <p:cNvSpPr>
            <a:spLocks noGrp="1"/>
          </p:cNvSpPr>
          <p:nvPr>
            <p:ph type="title"/>
          </p:nvPr>
        </p:nvSpPr>
        <p:spPr/>
        <p:txBody>
          <a:bodyPr/>
          <a:lstStyle/>
          <a:p>
            <a:r>
              <a:rPr lang="en-US" dirty="0"/>
              <a:t>Cypher</a:t>
            </a:r>
          </a:p>
        </p:txBody>
      </p:sp>
      <p:sp>
        <p:nvSpPr>
          <p:cNvPr id="5" name="Content Placeholder 4">
            <a:extLst>
              <a:ext uri="{FF2B5EF4-FFF2-40B4-BE49-F238E27FC236}">
                <a16:creationId xmlns:a16="http://schemas.microsoft.com/office/drawing/2014/main" id="{8C89C622-3CD2-99E1-C7B2-8247B5B486A4}"/>
              </a:ext>
            </a:extLst>
          </p:cNvPr>
          <p:cNvSpPr>
            <a:spLocks noGrp="1"/>
          </p:cNvSpPr>
          <p:nvPr>
            <p:ph idx="1"/>
          </p:nvPr>
        </p:nvSpPr>
        <p:spPr>
          <a:xfrm>
            <a:off x="92765" y="1143000"/>
            <a:ext cx="5473148" cy="5072269"/>
          </a:xfrm>
        </p:spPr>
        <p:txBody>
          <a:bodyPr>
            <a:normAutofit/>
          </a:bodyPr>
          <a:lstStyle/>
          <a:p>
            <a:r>
              <a:rPr lang="en-US" sz="2000" dirty="0">
                <a:latin typeface="Aptos" panose="020B0004020202020204" pitchFamily="34" charset="0"/>
              </a:rPr>
              <a:t>Neo4j's graph query language (like SQL for graphs)</a:t>
            </a:r>
          </a:p>
          <a:p>
            <a:r>
              <a:rPr lang="en-US" sz="2000" dirty="0">
                <a:latin typeface="Aptos" panose="020B0004020202020204" pitchFamily="34" charset="0"/>
              </a:rPr>
              <a:t>Provides a way of matching patterns and relationships</a:t>
            </a:r>
          </a:p>
          <a:p>
            <a:pPr lvl="1"/>
            <a:r>
              <a:rPr lang="en-US" sz="2000" dirty="0">
                <a:latin typeface="Aptos" panose="020B0004020202020204" pitchFamily="34" charset="0"/>
              </a:rPr>
              <a:t>graph model is made of nodes and relationships</a:t>
            </a:r>
          </a:p>
          <a:p>
            <a:pPr lvl="1"/>
            <a:r>
              <a:rPr lang="en-US" sz="2000" dirty="0">
                <a:latin typeface="Aptos" panose="020B0004020202020204" pitchFamily="34" charset="0"/>
              </a:rPr>
              <a:t>nodes and relationships together make up "patterns"</a:t>
            </a:r>
          </a:p>
          <a:p>
            <a:pPr lvl="1"/>
            <a:r>
              <a:rPr lang="en-US" sz="2000" dirty="0">
                <a:latin typeface="Aptos" panose="020B0004020202020204" pitchFamily="34" charset="0"/>
              </a:rPr>
              <a:t>Cypher is designed to recognize versions of patterns in data</a:t>
            </a:r>
          </a:p>
          <a:p>
            <a:pPr lvl="1"/>
            <a:r>
              <a:rPr lang="en-US" sz="2000" dirty="0">
                <a:latin typeface="Aptos" panose="020B0004020202020204" pitchFamily="34" charset="0"/>
              </a:rPr>
              <a:t>can do simple or complex path traversals</a:t>
            </a:r>
          </a:p>
          <a:p>
            <a:r>
              <a:rPr lang="en-US" sz="2000" dirty="0">
                <a:latin typeface="Aptos" panose="020B0004020202020204" pitchFamily="34" charset="0"/>
              </a:rPr>
              <a:t>Has its own open source implementation (</a:t>
            </a:r>
            <a:r>
              <a:rPr lang="en-US" sz="2000" dirty="0" err="1">
                <a:latin typeface="Aptos" panose="020B0004020202020204" pitchFamily="34" charset="0"/>
              </a:rPr>
              <a:t>openCypher</a:t>
            </a:r>
            <a:r>
              <a:rPr lang="en-US" sz="2000" dirty="0">
                <a:latin typeface="Aptos" panose="020B0004020202020204" pitchFamily="34" charset="0"/>
              </a:rPr>
              <a:t>)</a:t>
            </a:r>
          </a:p>
          <a:p>
            <a:r>
              <a:rPr lang="en-US" sz="2000" dirty="0">
                <a:latin typeface="Aptos" panose="020B0004020202020204" pitchFamily="34" charset="0"/>
              </a:rPr>
              <a:t>Basic of graph query language (GQL) standard</a:t>
            </a:r>
          </a:p>
        </p:txBody>
      </p:sp>
      <p:sp>
        <p:nvSpPr>
          <p:cNvPr id="2" name="TextBox 1">
            <a:extLst>
              <a:ext uri="{FF2B5EF4-FFF2-40B4-BE49-F238E27FC236}">
                <a16:creationId xmlns:a16="http://schemas.microsoft.com/office/drawing/2014/main" id="{7DC2EA0D-B503-F13D-1076-FC30557D0AD9}"/>
              </a:ext>
            </a:extLst>
          </p:cNvPr>
          <p:cNvSpPr txBox="1"/>
          <p:nvPr/>
        </p:nvSpPr>
        <p:spPr>
          <a:xfrm>
            <a:off x="92765" y="5953659"/>
            <a:ext cx="5353878" cy="523220"/>
          </a:xfrm>
          <a:prstGeom prst="rect">
            <a:avLst/>
          </a:prstGeom>
          <a:noFill/>
        </p:spPr>
        <p:txBody>
          <a:bodyPr wrap="square" rtlCol="0">
            <a:spAutoFit/>
          </a:bodyPr>
          <a:lstStyle/>
          <a:p>
            <a:r>
              <a:rPr lang="en-US" dirty="0"/>
              <a:t>Image credit: https://neo4j.com/product/cypher-graph-query-language/</a:t>
            </a:r>
          </a:p>
        </p:txBody>
      </p:sp>
      <p:pic>
        <p:nvPicPr>
          <p:cNvPr id="6" name="Picture 5">
            <a:extLst>
              <a:ext uri="{FF2B5EF4-FFF2-40B4-BE49-F238E27FC236}">
                <a16:creationId xmlns:a16="http://schemas.microsoft.com/office/drawing/2014/main" id="{CC6842BF-6EB2-0C55-9AAC-AB60CA84BAD7}"/>
              </a:ext>
            </a:extLst>
          </p:cNvPr>
          <p:cNvPicPr>
            <a:picLocks noChangeAspect="1"/>
          </p:cNvPicPr>
          <p:nvPr/>
        </p:nvPicPr>
        <p:blipFill>
          <a:blip r:embed="rId2"/>
          <a:stretch>
            <a:fillRect/>
          </a:stretch>
        </p:blipFill>
        <p:spPr>
          <a:xfrm>
            <a:off x="6096000" y="526094"/>
            <a:ext cx="5572547" cy="2910766"/>
          </a:xfrm>
          <a:prstGeom prst="rect">
            <a:avLst/>
          </a:prstGeom>
        </p:spPr>
      </p:pic>
      <p:pic>
        <p:nvPicPr>
          <p:cNvPr id="7" name="Picture 6">
            <a:extLst>
              <a:ext uri="{FF2B5EF4-FFF2-40B4-BE49-F238E27FC236}">
                <a16:creationId xmlns:a16="http://schemas.microsoft.com/office/drawing/2014/main" id="{636883D5-9AFB-19AB-AFD4-4361DE0EA994}"/>
              </a:ext>
            </a:extLst>
          </p:cNvPr>
          <p:cNvPicPr>
            <a:picLocks noChangeAspect="1"/>
          </p:cNvPicPr>
          <p:nvPr/>
        </p:nvPicPr>
        <p:blipFill>
          <a:blip r:embed="rId3"/>
          <a:stretch>
            <a:fillRect/>
          </a:stretch>
        </p:blipFill>
        <p:spPr>
          <a:xfrm>
            <a:off x="5839242" y="3605217"/>
            <a:ext cx="6086061" cy="2726689"/>
          </a:xfrm>
          <a:prstGeom prst="rect">
            <a:avLst/>
          </a:prstGeom>
        </p:spPr>
      </p:pic>
    </p:spTree>
    <p:extLst>
      <p:ext uri="{BB962C8B-B14F-4D97-AF65-F5344CB8AC3E}">
        <p14:creationId xmlns:p14="http://schemas.microsoft.com/office/powerpoint/2010/main" val="356679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554C-7CA7-6BE6-DEEF-E6755DBCDCE7}"/>
              </a:ext>
            </a:extLst>
          </p:cNvPr>
          <p:cNvSpPr>
            <a:spLocks noGrp="1"/>
          </p:cNvSpPr>
          <p:nvPr>
            <p:ph type="title"/>
          </p:nvPr>
        </p:nvSpPr>
        <p:spPr/>
        <p:txBody>
          <a:bodyPr/>
          <a:lstStyle/>
          <a:p>
            <a:r>
              <a:rPr lang="en-US" dirty="0"/>
              <a:t>Cypher vs SQL</a:t>
            </a:r>
          </a:p>
        </p:txBody>
      </p:sp>
      <p:sp>
        <p:nvSpPr>
          <p:cNvPr id="3" name="Content Placeholder 2">
            <a:extLst>
              <a:ext uri="{FF2B5EF4-FFF2-40B4-BE49-F238E27FC236}">
                <a16:creationId xmlns:a16="http://schemas.microsoft.com/office/drawing/2014/main" id="{0C7EC348-60A3-195C-4EE6-CF944E9EFE67}"/>
              </a:ext>
            </a:extLst>
          </p:cNvPr>
          <p:cNvSpPr>
            <a:spLocks noGrp="1"/>
          </p:cNvSpPr>
          <p:nvPr>
            <p:ph idx="1"/>
          </p:nvPr>
        </p:nvSpPr>
        <p:spPr>
          <a:xfrm>
            <a:off x="198783" y="877969"/>
            <a:ext cx="4998293" cy="5257799"/>
          </a:xfrm>
        </p:spPr>
        <p:txBody>
          <a:bodyPr>
            <a:normAutofit fontScale="85000" lnSpcReduction="20000"/>
          </a:bodyPr>
          <a:lstStyle/>
          <a:p>
            <a:pPr>
              <a:lnSpc>
                <a:spcPct val="110000"/>
              </a:lnSpc>
              <a:spcBef>
                <a:spcPts val="600"/>
              </a:spcBef>
              <a:spcAft>
                <a:spcPts val="600"/>
              </a:spcAft>
            </a:pPr>
            <a:r>
              <a:rPr lang="en-US" dirty="0"/>
              <a:t>Similarities</a:t>
            </a:r>
          </a:p>
          <a:p>
            <a:pPr lvl="1">
              <a:lnSpc>
                <a:spcPct val="110000"/>
              </a:lnSpc>
              <a:spcBef>
                <a:spcPts val="600"/>
              </a:spcBef>
              <a:spcAft>
                <a:spcPts val="600"/>
              </a:spcAft>
            </a:pPr>
            <a:r>
              <a:rPr lang="en-US" dirty="0"/>
              <a:t>Example - both use WHERE &amp; ORDER BY</a:t>
            </a:r>
          </a:p>
          <a:p>
            <a:pPr>
              <a:lnSpc>
                <a:spcPct val="110000"/>
              </a:lnSpc>
              <a:spcBef>
                <a:spcPts val="600"/>
              </a:spcBef>
              <a:spcAft>
                <a:spcPts val="600"/>
              </a:spcAft>
            </a:pPr>
            <a:r>
              <a:rPr lang="en-US" dirty="0"/>
              <a:t>More schema flexibility in Cypher</a:t>
            </a:r>
          </a:p>
          <a:p>
            <a:pPr lvl="1">
              <a:lnSpc>
                <a:spcPct val="110000"/>
              </a:lnSpc>
              <a:spcBef>
                <a:spcPts val="600"/>
              </a:spcBef>
              <a:spcAft>
                <a:spcPts val="600"/>
              </a:spcAft>
            </a:pPr>
            <a:r>
              <a:rPr lang="en-US" dirty="0"/>
              <a:t>Cypher doesn't require a fixed schema</a:t>
            </a:r>
          </a:p>
          <a:p>
            <a:pPr lvl="1">
              <a:lnSpc>
                <a:spcPct val="110000"/>
              </a:lnSpc>
              <a:spcBef>
                <a:spcPts val="600"/>
              </a:spcBef>
              <a:spcAft>
                <a:spcPts val="600"/>
              </a:spcAft>
            </a:pPr>
            <a:r>
              <a:rPr lang="en-US" dirty="0"/>
              <a:t>New attributes and relationships can be added as graphs evolve</a:t>
            </a:r>
          </a:p>
          <a:p>
            <a:pPr>
              <a:lnSpc>
                <a:spcPct val="110000"/>
              </a:lnSpc>
              <a:spcBef>
                <a:spcPts val="600"/>
              </a:spcBef>
              <a:spcAft>
                <a:spcPts val="600"/>
              </a:spcAft>
            </a:pPr>
            <a:r>
              <a:rPr lang="en-US" dirty="0"/>
              <a:t>Cypher has different order for query</a:t>
            </a:r>
          </a:p>
          <a:p>
            <a:pPr lvl="1">
              <a:lnSpc>
                <a:spcPct val="110000"/>
              </a:lnSpc>
              <a:spcBef>
                <a:spcPts val="600"/>
              </a:spcBef>
              <a:spcAft>
                <a:spcPts val="600"/>
              </a:spcAft>
            </a:pPr>
            <a:r>
              <a:rPr lang="en-US" dirty="0"/>
              <a:t>Returns values after finding relationships vs selecting values</a:t>
            </a:r>
          </a:p>
          <a:p>
            <a:pPr>
              <a:lnSpc>
                <a:spcPct val="110000"/>
              </a:lnSpc>
              <a:spcBef>
                <a:spcPts val="600"/>
              </a:spcBef>
              <a:spcAft>
                <a:spcPts val="600"/>
              </a:spcAft>
            </a:pPr>
            <a:r>
              <a:rPr lang="en-US" dirty="0"/>
              <a:t>Cypher queries are more concise</a:t>
            </a:r>
          </a:p>
          <a:p>
            <a:pPr marL="457200" lvl="1" indent="0">
              <a:buNone/>
            </a:pPr>
            <a:endParaRPr lang="en-US" dirty="0"/>
          </a:p>
        </p:txBody>
      </p:sp>
      <p:pic>
        <p:nvPicPr>
          <p:cNvPr id="5" name="Picture 4">
            <a:extLst>
              <a:ext uri="{FF2B5EF4-FFF2-40B4-BE49-F238E27FC236}">
                <a16:creationId xmlns:a16="http://schemas.microsoft.com/office/drawing/2014/main" id="{44EAD2AF-C160-7947-BDCB-D0A93022700B}"/>
              </a:ext>
            </a:extLst>
          </p:cNvPr>
          <p:cNvPicPr>
            <a:picLocks noChangeAspect="1"/>
          </p:cNvPicPr>
          <p:nvPr/>
        </p:nvPicPr>
        <p:blipFill>
          <a:blip r:embed="rId2"/>
          <a:stretch>
            <a:fillRect/>
          </a:stretch>
        </p:blipFill>
        <p:spPr>
          <a:xfrm>
            <a:off x="5389920" y="530402"/>
            <a:ext cx="6348747" cy="2673614"/>
          </a:xfrm>
          <a:prstGeom prst="rect">
            <a:avLst/>
          </a:prstGeom>
        </p:spPr>
      </p:pic>
      <p:pic>
        <p:nvPicPr>
          <p:cNvPr id="6" name="Picture 5">
            <a:extLst>
              <a:ext uri="{FF2B5EF4-FFF2-40B4-BE49-F238E27FC236}">
                <a16:creationId xmlns:a16="http://schemas.microsoft.com/office/drawing/2014/main" id="{60E61584-82CD-8E0A-2685-3E32E83D1AF9}"/>
              </a:ext>
            </a:extLst>
          </p:cNvPr>
          <p:cNvPicPr>
            <a:picLocks noChangeAspect="1"/>
          </p:cNvPicPr>
          <p:nvPr/>
        </p:nvPicPr>
        <p:blipFill>
          <a:blip r:embed="rId3"/>
          <a:stretch>
            <a:fillRect/>
          </a:stretch>
        </p:blipFill>
        <p:spPr>
          <a:xfrm>
            <a:off x="5389919" y="3429000"/>
            <a:ext cx="6348747" cy="2847792"/>
          </a:xfrm>
          <a:prstGeom prst="rect">
            <a:avLst/>
          </a:prstGeom>
        </p:spPr>
      </p:pic>
    </p:spTree>
    <p:extLst>
      <p:ext uri="{BB962C8B-B14F-4D97-AF65-F5344CB8AC3E}">
        <p14:creationId xmlns:p14="http://schemas.microsoft.com/office/powerpoint/2010/main" val="34656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873BD-303F-47B0-C2A5-50418FCC34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F3742B-D927-9CFA-4BAD-3C67453F5CF7}"/>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1" y="0"/>
            <a:ext cx="12191999" cy="6459181"/>
          </a:xfrm>
          <a:prstGeom prst="rect">
            <a:avLst/>
          </a:prstGeom>
          <a:solidFill>
            <a:schemeClr val="accent5">
              <a:lumMod val="20000"/>
              <a:lumOff val="80000"/>
            </a:schemeClr>
          </a:solidFill>
        </p:spPr>
      </p:pic>
      <p:sp>
        <p:nvSpPr>
          <p:cNvPr id="2" name="Title 1">
            <a:extLst>
              <a:ext uri="{FF2B5EF4-FFF2-40B4-BE49-F238E27FC236}">
                <a16:creationId xmlns:a16="http://schemas.microsoft.com/office/drawing/2014/main" id="{A539B178-AF44-16EC-228F-74ABB955046E}"/>
              </a:ext>
            </a:extLst>
          </p:cNvPr>
          <p:cNvSpPr>
            <a:spLocks noGrp="1"/>
          </p:cNvSpPr>
          <p:nvPr>
            <p:ph type="title"/>
          </p:nvPr>
        </p:nvSpPr>
        <p:spPr>
          <a:xfrm>
            <a:off x="79512" y="2830617"/>
            <a:ext cx="12021312" cy="598383"/>
          </a:xfrm>
        </p:spPr>
        <p:txBody>
          <a:bodyPr/>
          <a:lstStyle/>
          <a:p>
            <a:pPr algn="ctr"/>
            <a:r>
              <a:rPr lang="en-US" dirty="0"/>
              <a:t>Lab 4 – Implementing Graph RAG with Neo4j</a:t>
            </a:r>
          </a:p>
        </p:txBody>
      </p:sp>
      <p:sp>
        <p:nvSpPr>
          <p:cNvPr id="6" name="TextBox 5">
            <a:extLst>
              <a:ext uri="{FF2B5EF4-FFF2-40B4-BE49-F238E27FC236}">
                <a16:creationId xmlns:a16="http://schemas.microsoft.com/office/drawing/2014/main" id="{380DB565-2074-A9ED-FF2F-8915601423ED}"/>
              </a:ext>
            </a:extLst>
          </p:cNvPr>
          <p:cNvSpPr txBox="1"/>
          <p:nvPr/>
        </p:nvSpPr>
        <p:spPr>
          <a:xfrm>
            <a:off x="79512" y="4259307"/>
            <a:ext cx="12021312" cy="707886"/>
          </a:xfrm>
          <a:prstGeom prst="rect">
            <a:avLst/>
          </a:prstGeom>
          <a:noFill/>
        </p:spPr>
        <p:txBody>
          <a:bodyPr wrap="square">
            <a:spAutoFit/>
          </a:bodyPr>
          <a:lstStyle/>
          <a:p>
            <a:pPr algn="ct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Purpose: </a:t>
            </a:r>
            <a:r>
              <a:rPr lang="en-US" sz="2000" i="1" dirty="0">
                <a:solidFill>
                  <a:schemeClr val="bg1"/>
                </a:solidFill>
              </a:rPr>
              <a:t>In this lab, </a:t>
            </a:r>
            <a:r>
              <a:rPr lang="en-US" sz="2000" i="1" dirty="0">
                <a:solidFill>
                  <a:schemeClr val="bg1"/>
                </a:solidFill>
                <a:cs typeface="Arial" panose="020B0604020202020204" pitchFamily="34" charset="0"/>
              </a:rPr>
              <a:t>we’ll </a:t>
            </a:r>
            <a:r>
              <a:rPr lang="en-US" sz="2000" b="1" dirty="0">
                <a:solidFill>
                  <a:schemeClr val="bg1"/>
                </a:solidFill>
                <a:cs typeface="Arial" panose="020B0604020202020204" pitchFamily="34" charset="0"/>
              </a:rPr>
              <a:t>we’ll </a:t>
            </a:r>
            <a:r>
              <a:rPr lang="en-US" sz="2000" i="1" dirty="0">
                <a:solidFill>
                  <a:schemeClr val="bg1"/>
                </a:solidFill>
                <a:cs typeface="Arial" panose="020B0604020202020204" pitchFamily="34" charset="0"/>
              </a:rPr>
              <a:t>see how to implement Graph RAG by querying a Neo4j database and using </a:t>
            </a:r>
            <a:r>
              <a:rPr lang="en-US" sz="2000" i="1" dirty="0" err="1">
                <a:solidFill>
                  <a:schemeClr val="bg1"/>
                </a:solidFill>
                <a:cs typeface="Arial" panose="020B0604020202020204" pitchFamily="34" charset="0"/>
              </a:rPr>
              <a:t>Ollama</a:t>
            </a:r>
            <a:r>
              <a:rPr lang="en-US" sz="2000" i="1" dirty="0">
                <a:solidFill>
                  <a:schemeClr val="bg1"/>
                </a:solidFill>
                <a:cs typeface="Arial" panose="020B0604020202020204" pitchFamily="34" charset="0"/>
              </a:rPr>
              <a:t> to generate responses</a:t>
            </a:r>
            <a:endParaRPr lang="en-US" sz="2000" i="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644285F6-ABC7-D61F-E675-1F904341C37F}"/>
              </a:ext>
            </a:extLst>
          </p:cNvPr>
          <p:cNvPicPr>
            <a:picLocks noChangeAspect="1"/>
          </p:cNvPicPr>
          <p:nvPr/>
        </p:nvPicPr>
        <p:blipFill>
          <a:blip r:embed="rId4"/>
          <a:stretch>
            <a:fillRect/>
          </a:stretch>
        </p:blipFill>
        <p:spPr>
          <a:xfrm>
            <a:off x="3949148" y="398819"/>
            <a:ext cx="4494228" cy="1429981"/>
          </a:xfrm>
          <a:prstGeom prst="rect">
            <a:avLst/>
          </a:prstGeom>
        </p:spPr>
      </p:pic>
    </p:spTree>
    <p:extLst>
      <p:ext uri="{BB962C8B-B14F-4D97-AF65-F5344CB8AC3E}">
        <p14:creationId xmlns:p14="http://schemas.microsoft.com/office/powerpoint/2010/main" val="2206005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CA24BEAB-E0FC-1D70-4944-C19802A8B2A5}"/>
            </a:ext>
          </a:extLst>
        </p:cNvPr>
        <p:cNvGrpSpPr/>
        <p:nvPr/>
      </p:nvGrpSpPr>
      <p:grpSpPr>
        <a:xfrm>
          <a:off x="0" y="0"/>
          <a:ext cx="0" cy="0"/>
          <a:chOff x="0" y="0"/>
          <a:chExt cx="0" cy="0"/>
        </a:xfrm>
      </p:grpSpPr>
      <p:sp>
        <p:nvSpPr>
          <p:cNvPr id="180" name="Google Shape;180;p22">
            <a:extLst>
              <a:ext uri="{FF2B5EF4-FFF2-40B4-BE49-F238E27FC236}">
                <a16:creationId xmlns:a16="http://schemas.microsoft.com/office/drawing/2014/main" id="{00EB5AA0-7970-DFA1-E737-19C3E6134E94}"/>
              </a:ext>
            </a:extLst>
          </p:cNvPr>
          <p:cNvSpPr/>
          <p:nvPr/>
        </p:nvSpPr>
        <p:spPr>
          <a:xfrm>
            <a:off x="5619750" y="2709862"/>
            <a:ext cx="952500" cy="476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1" name="Google Shape;181;p22">
            <a:extLst>
              <a:ext uri="{FF2B5EF4-FFF2-40B4-BE49-F238E27FC236}">
                <a16:creationId xmlns:a16="http://schemas.microsoft.com/office/drawing/2014/main" id="{EF0D0308-F206-C6B1-40B8-93A859496D17}"/>
              </a:ext>
            </a:extLst>
          </p:cNvPr>
          <p:cNvSpPr txBox="1"/>
          <p:nvPr/>
        </p:nvSpPr>
        <p:spPr>
          <a:xfrm>
            <a:off x="907627" y="3125613"/>
            <a:ext cx="10376745"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500" b="1" dirty="0">
                <a:solidFill>
                  <a:srgbClr val="003366"/>
                </a:solidFill>
                <a:latin typeface="Poppins"/>
                <a:cs typeface="Poppins"/>
                <a:sym typeface="Poppins"/>
              </a:rPr>
              <a:t>Frameworks for use with RAG</a:t>
            </a:r>
            <a:endParaRPr dirty="0"/>
          </a:p>
        </p:txBody>
      </p:sp>
      <p:sp>
        <p:nvSpPr>
          <p:cNvPr id="2" name="Rectangle 1">
            <a:extLst>
              <a:ext uri="{FF2B5EF4-FFF2-40B4-BE49-F238E27FC236}">
                <a16:creationId xmlns:a16="http://schemas.microsoft.com/office/drawing/2014/main" id="{13C23C08-109E-7345-0C9F-6A7BA5AFE41A}"/>
              </a:ext>
            </a:extLst>
          </p:cNvPr>
          <p:cNvSpPr/>
          <p:nvPr/>
        </p:nvSpPr>
        <p:spPr>
          <a:xfrm>
            <a:off x="0" y="0"/>
            <a:ext cx="12192000" cy="6858000"/>
          </a:xfrm>
          <a:prstGeom prst="rect">
            <a:avLst/>
          </a:prstGeom>
          <a:solidFill>
            <a:srgbClr val="EBE3D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997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A3D1D9-E134-7568-9BDF-AA3F23E5E731}"/>
              </a:ext>
            </a:extLst>
          </p:cNvPr>
          <p:cNvSpPr>
            <a:spLocks noGrp="1"/>
          </p:cNvSpPr>
          <p:nvPr>
            <p:ph type="title"/>
          </p:nvPr>
        </p:nvSpPr>
        <p:spPr/>
        <p:txBody>
          <a:bodyPr/>
          <a:lstStyle/>
          <a:p>
            <a:r>
              <a:rPr lang="en-US" dirty="0"/>
              <a:t>What are frameworks and why do we use them?</a:t>
            </a:r>
          </a:p>
        </p:txBody>
      </p:sp>
      <p:sp>
        <p:nvSpPr>
          <p:cNvPr id="4" name="Content Placeholder 3">
            <a:extLst>
              <a:ext uri="{FF2B5EF4-FFF2-40B4-BE49-F238E27FC236}">
                <a16:creationId xmlns:a16="http://schemas.microsoft.com/office/drawing/2014/main" id="{4BBE1BAD-8CE4-7AFC-2A8F-47D27548CA15}"/>
              </a:ext>
            </a:extLst>
          </p:cNvPr>
          <p:cNvSpPr>
            <a:spLocks noGrp="1"/>
          </p:cNvSpPr>
          <p:nvPr>
            <p:ph idx="1"/>
          </p:nvPr>
        </p:nvSpPr>
        <p:spPr>
          <a:xfrm>
            <a:off x="124178" y="787658"/>
            <a:ext cx="9165596" cy="5692164"/>
          </a:xfrm>
        </p:spPr>
        <p:txBody>
          <a:bodyPr>
            <a:noAutofit/>
          </a:bodyPr>
          <a:lstStyle/>
          <a:p>
            <a:pPr marL="0" indent="0">
              <a:lnSpc>
                <a:spcPct val="120000"/>
              </a:lnSpc>
              <a:spcBef>
                <a:spcPts val="600"/>
              </a:spcBef>
              <a:spcAft>
                <a:spcPts val="600"/>
              </a:spcAft>
              <a:buNone/>
            </a:pPr>
            <a:r>
              <a:rPr lang="en-US" sz="1500" b="1" dirty="0"/>
              <a:t>What they are</a:t>
            </a:r>
          </a:p>
          <a:p>
            <a:pPr>
              <a:lnSpc>
                <a:spcPct val="120000"/>
              </a:lnSpc>
              <a:spcBef>
                <a:spcPts val="600"/>
              </a:spcBef>
              <a:spcAft>
                <a:spcPts val="600"/>
              </a:spcAft>
            </a:pPr>
            <a:r>
              <a:rPr lang="en-US" sz="1500" dirty="0"/>
              <a:t>Tools that help build AI apps using LLMs plus external data (documents, databases, APIs).</a:t>
            </a:r>
          </a:p>
          <a:p>
            <a:pPr marL="0" indent="0">
              <a:lnSpc>
                <a:spcPct val="120000"/>
              </a:lnSpc>
              <a:spcBef>
                <a:spcPts val="600"/>
              </a:spcBef>
              <a:spcAft>
                <a:spcPts val="600"/>
              </a:spcAft>
              <a:buNone/>
            </a:pPr>
            <a:r>
              <a:rPr lang="en-US" sz="1500" b="1" dirty="0"/>
              <a:t>Why use them</a:t>
            </a:r>
          </a:p>
          <a:p>
            <a:pPr>
              <a:lnSpc>
                <a:spcPct val="120000"/>
              </a:lnSpc>
              <a:spcBef>
                <a:spcPts val="600"/>
              </a:spcBef>
              <a:spcAft>
                <a:spcPts val="600"/>
              </a:spcAft>
            </a:pPr>
            <a:r>
              <a:rPr lang="en-US" sz="1500" b="1" dirty="0"/>
              <a:t>Easy integration</a:t>
            </a:r>
            <a:endParaRPr lang="en-US" sz="1500" dirty="0"/>
          </a:p>
          <a:p>
            <a:pPr lvl="1">
              <a:lnSpc>
                <a:spcPct val="120000"/>
              </a:lnSpc>
              <a:spcBef>
                <a:spcPts val="600"/>
              </a:spcBef>
              <a:spcAft>
                <a:spcPts val="600"/>
              </a:spcAft>
            </a:pPr>
            <a:r>
              <a:rPr lang="en-US" sz="1500" dirty="0"/>
              <a:t>Connect LLMs to data sources with minimal setup.</a:t>
            </a:r>
          </a:p>
          <a:p>
            <a:pPr>
              <a:lnSpc>
                <a:spcPct val="120000"/>
              </a:lnSpc>
              <a:spcBef>
                <a:spcPts val="600"/>
              </a:spcBef>
              <a:spcAft>
                <a:spcPts val="600"/>
              </a:spcAft>
            </a:pPr>
            <a:r>
              <a:rPr lang="en-US" sz="1500" b="1" dirty="0"/>
              <a:t>Flexible pipelines</a:t>
            </a:r>
            <a:endParaRPr lang="en-US" sz="1500" dirty="0"/>
          </a:p>
          <a:p>
            <a:pPr lvl="1">
              <a:lnSpc>
                <a:spcPct val="120000"/>
              </a:lnSpc>
              <a:spcBef>
                <a:spcPts val="600"/>
              </a:spcBef>
              <a:spcAft>
                <a:spcPts val="600"/>
              </a:spcAft>
            </a:pPr>
            <a:r>
              <a:rPr lang="en-US" sz="1500" dirty="0"/>
              <a:t>Build modular retrieval and generation workflows.</a:t>
            </a:r>
          </a:p>
          <a:p>
            <a:pPr>
              <a:lnSpc>
                <a:spcPct val="120000"/>
              </a:lnSpc>
              <a:spcBef>
                <a:spcPts val="600"/>
              </a:spcBef>
              <a:spcAft>
                <a:spcPts val="600"/>
              </a:spcAft>
            </a:pPr>
            <a:r>
              <a:rPr lang="en-US" sz="1500" b="1" dirty="0"/>
              <a:t>Efficient retrieval</a:t>
            </a:r>
            <a:endParaRPr lang="en-US" sz="1500" dirty="0"/>
          </a:p>
          <a:p>
            <a:pPr lvl="1">
              <a:lnSpc>
                <a:spcPct val="120000"/>
              </a:lnSpc>
              <a:spcBef>
                <a:spcPts val="600"/>
              </a:spcBef>
              <a:spcAft>
                <a:spcPts val="600"/>
              </a:spcAft>
            </a:pPr>
            <a:r>
              <a:rPr lang="en-US" sz="1500" dirty="0"/>
              <a:t>Use built-in vector search and indexing for better results.</a:t>
            </a:r>
          </a:p>
          <a:p>
            <a:pPr>
              <a:lnSpc>
                <a:spcPct val="120000"/>
              </a:lnSpc>
              <a:spcBef>
                <a:spcPts val="600"/>
              </a:spcBef>
              <a:spcAft>
                <a:spcPts val="600"/>
              </a:spcAft>
            </a:pPr>
            <a:r>
              <a:rPr lang="en-US" sz="1500" b="1" dirty="0"/>
              <a:t>Smarter queries</a:t>
            </a:r>
            <a:endParaRPr lang="en-US" sz="1500" dirty="0"/>
          </a:p>
          <a:p>
            <a:pPr lvl="1">
              <a:lnSpc>
                <a:spcPct val="120000"/>
              </a:lnSpc>
              <a:spcBef>
                <a:spcPts val="600"/>
              </a:spcBef>
              <a:spcAft>
                <a:spcPts val="600"/>
              </a:spcAft>
            </a:pPr>
            <a:r>
              <a:rPr lang="en-US" sz="1500" dirty="0"/>
              <a:t>Combine retrieval and reasoning for more accurate answers.</a:t>
            </a:r>
          </a:p>
          <a:p>
            <a:pPr>
              <a:lnSpc>
                <a:spcPct val="120000"/>
              </a:lnSpc>
              <a:spcBef>
                <a:spcPts val="600"/>
              </a:spcBef>
              <a:spcAft>
                <a:spcPts val="600"/>
              </a:spcAft>
            </a:pPr>
            <a:r>
              <a:rPr lang="en-US" sz="1500" b="1" dirty="0"/>
              <a:t>Faster development</a:t>
            </a:r>
            <a:endParaRPr lang="en-US" sz="1500" dirty="0"/>
          </a:p>
          <a:p>
            <a:pPr lvl="1">
              <a:lnSpc>
                <a:spcPct val="120000"/>
              </a:lnSpc>
              <a:spcBef>
                <a:spcPts val="600"/>
              </a:spcBef>
              <a:spcAft>
                <a:spcPts val="600"/>
              </a:spcAft>
            </a:pPr>
            <a:r>
              <a:rPr lang="en-US" sz="1500" dirty="0"/>
              <a:t>Reuse pre-built components instead of building everything from scratch.</a:t>
            </a:r>
          </a:p>
        </p:txBody>
      </p:sp>
      <p:pic>
        <p:nvPicPr>
          <p:cNvPr id="7" name="Picture 2" descr="Understanding LangChain - A Framework for LLM Applications">
            <a:extLst>
              <a:ext uri="{FF2B5EF4-FFF2-40B4-BE49-F238E27FC236}">
                <a16:creationId xmlns:a16="http://schemas.microsoft.com/office/drawing/2014/main" id="{357BE8D3-CFF0-4E88-9A1B-42BBB4EEC866}"/>
              </a:ext>
            </a:extLst>
          </p:cNvPr>
          <p:cNvPicPr>
            <a:picLocks noChangeAspect="1" noChangeArrowheads="1"/>
          </p:cNvPicPr>
          <p:nvPr/>
        </p:nvPicPr>
        <p:blipFill>
          <a:blip r:embed="rId2">
            <a:clrChange>
              <a:clrFrom>
                <a:srgbClr val="010039"/>
              </a:clrFrom>
              <a:clrTo>
                <a:srgbClr val="010039">
                  <a:alpha val="0"/>
                </a:srgbClr>
              </a:clrTo>
            </a:clrChange>
            <a:extLst>
              <a:ext uri="{28A0092B-C50C-407E-A947-70E740481C1C}">
                <a14:useLocalDpi xmlns:a14="http://schemas.microsoft.com/office/drawing/2010/main" val="0"/>
              </a:ext>
            </a:extLst>
          </a:blip>
          <a:srcRect/>
          <a:stretch>
            <a:fillRect/>
          </a:stretch>
        </p:blipFill>
        <p:spPr bwMode="auto">
          <a:xfrm>
            <a:off x="6465966" y="2133600"/>
            <a:ext cx="5345096" cy="320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492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B0D6F-592F-D865-923D-3F7C1B7C7346}"/>
              </a:ext>
            </a:extLst>
          </p:cNvPr>
          <p:cNvSpPr>
            <a:spLocks noGrp="1"/>
          </p:cNvSpPr>
          <p:nvPr>
            <p:ph type="title"/>
          </p:nvPr>
        </p:nvSpPr>
        <p:spPr/>
        <p:txBody>
          <a:bodyPr/>
          <a:lstStyle/>
          <a:p>
            <a:r>
              <a:rPr lang="en-US" dirty="0"/>
              <a:t>Framework selection</a:t>
            </a:r>
          </a:p>
        </p:txBody>
      </p:sp>
      <p:sp>
        <p:nvSpPr>
          <p:cNvPr id="3" name="Content Placeholder 2">
            <a:extLst>
              <a:ext uri="{FF2B5EF4-FFF2-40B4-BE49-F238E27FC236}">
                <a16:creationId xmlns:a16="http://schemas.microsoft.com/office/drawing/2014/main" id="{CA939FFA-0726-CE8A-11DC-3C256D49A366}"/>
              </a:ext>
            </a:extLst>
          </p:cNvPr>
          <p:cNvSpPr>
            <a:spLocks noGrp="1"/>
          </p:cNvSpPr>
          <p:nvPr>
            <p:ph idx="1"/>
          </p:nvPr>
        </p:nvSpPr>
        <p:spPr>
          <a:xfrm>
            <a:off x="850899" y="779580"/>
            <a:ext cx="6941379" cy="5410369"/>
          </a:xfrm>
        </p:spPr>
        <p:txBody>
          <a:bodyPr>
            <a:normAutofit fontScale="77500" lnSpcReduction="20000"/>
          </a:bodyPr>
          <a:lstStyle/>
          <a:p>
            <a:pPr>
              <a:lnSpc>
                <a:spcPct val="110000"/>
              </a:lnSpc>
              <a:spcBef>
                <a:spcPts val="600"/>
              </a:spcBef>
              <a:spcAft>
                <a:spcPts val="600"/>
              </a:spcAft>
            </a:pPr>
            <a:r>
              <a:rPr lang="en-US" b="1" dirty="0"/>
              <a:t>Data support</a:t>
            </a:r>
            <a:endParaRPr lang="en-US" dirty="0"/>
          </a:p>
          <a:p>
            <a:pPr lvl="1">
              <a:lnSpc>
                <a:spcPct val="110000"/>
              </a:lnSpc>
              <a:spcBef>
                <a:spcPts val="600"/>
              </a:spcBef>
              <a:spcAft>
                <a:spcPts val="600"/>
              </a:spcAft>
            </a:pPr>
            <a:r>
              <a:rPr lang="en-US" dirty="0"/>
              <a:t>Handles your document, structured, or graph data</a:t>
            </a:r>
          </a:p>
          <a:p>
            <a:pPr>
              <a:lnSpc>
                <a:spcPct val="110000"/>
              </a:lnSpc>
              <a:spcBef>
                <a:spcPts val="600"/>
              </a:spcBef>
              <a:spcAft>
                <a:spcPts val="600"/>
              </a:spcAft>
            </a:pPr>
            <a:r>
              <a:rPr lang="en-US" b="1" dirty="0"/>
              <a:t>Retrieval options</a:t>
            </a:r>
            <a:endParaRPr lang="en-US" dirty="0"/>
          </a:p>
          <a:p>
            <a:pPr lvl="1">
              <a:lnSpc>
                <a:spcPct val="110000"/>
              </a:lnSpc>
              <a:spcBef>
                <a:spcPts val="600"/>
              </a:spcBef>
              <a:spcAft>
                <a:spcPts val="600"/>
              </a:spcAft>
            </a:pPr>
            <a:r>
              <a:rPr lang="en-US" dirty="0"/>
              <a:t>Vector, graph, keyword, or hybrid search</a:t>
            </a:r>
          </a:p>
          <a:p>
            <a:pPr>
              <a:lnSpc>
                <a:spcPct val="110000"/>
              </a:lnSpc>
              <a:spcBef>
                <a:spcPts val="600"/>
              </a:spcBef>
              <a:spcAft>
                <a:spcPts val="600"/>
              </a:spcAft>
            </a:pPr>
            <a:r>
              <a:rPr lang="en-US" b="1" dirty="0"/>
              <a:t>Model flexibility</a:t>
            </a:r>
            <a:endParaRPr lang="en-US" dirty="0"/>
          </a:p>
          <a:p>
            <a:pPr lvl="1">
              <a:lnSpc>
                <a:spcPct val="110000"/>
              </a:lnSpc>
              <a:spcBef>
                <a:spcPts val="600"/>
              </a:spcBef>
              <a:spcAft>
                <a:spcPts val="600"/>
              </a:spcAft>
            </a:pPr>
            <a:r>
              <a:rPr lang="en-US" dirty="0"/>
              <a:t>Supports cloud and local LLMs</a:t>
            </a:r>
          </a:p>
          <a:p>
            <a:pPr>
              <a:lnSpc>
                <a:spcPct val="110000"/>
              </a:lnSpc>
              <a:spcBef>
                <a:spcPts val="600"/>
              </a:spcBef>
              <a:spcAft>
                <a:spcPts val="600"/>
              </a:spcAft>
            </a:pPr>
            <a:r>
              <a:rPr lang="en-US" b="1" dirty="0"/>
              <a:t>Ingestion &amp; storage</a:t>
            </a:r>
            <a:endParaRPr lang="en-US" dirty="0"/>
          </a:p>
          <a:p>
            <a:pPr lvl="1">
              <a:lnSpc>
                <a:spcPct val="110000"/>
              </a:lnSpc>
              <a:spcBef>
                <a:spcPts val="600"/>
              </a:spcBef>
              <a:spcAft>
                <a:spcPts val="600"/>
              </a:spcAft>
            </a:pPr>
            <a:r>
              <a:rPr lang="en-US" dirty="0"/>
              <a:t>Indexing, metadata, and database integration</a:t>
            </a:r>
          </a:p>
          <a:p>
            <a:pPr>
              <a:lnSpc>
                <a:spcPct val="110000"/>
              </a:lnSpc>
              <a:spcBef>
                <a:spcPts val="600"/>
              </a:spcBef>
              <a:spcAft>
                <a:spcPts val="600"/>
              </a:spcAft>
            </a:pPr>
            <a:r>
              <a:rPr lang="en-US" b="1" dirty="0"/>
              <a:t>Quality &amp; control</a:t>
            </a:r>
            <a:endParaRPr lang="en-US" dirty="0"/>
          </a:p>
          <a:p>
            <a:pPr lvl="1">
              <a:lnSpc>
                <a:spcPct val="110000"/>
              </a:lnSpc>
              <a:spcBef>
                <a:spcPts val="600"/>
              </a:spcBef>
              <a:spcAft>
                <a:spcPts val="600"/>
              </a:spcAft>
            </a:pPr>
            <a:r>
              <a:rPr lang="en-US" dirty="0"/>
              <a:t>Evaluation, observability, and security</a:t>
            </a:r>
          </a:p>
          <a:p>
            <a:pPr>
              <a:lnSpc>
                <a:spcPct val="110000"/>
              </a:lnSpc>
              <a:spcBef>
                <a:spcPts val="600"/>
              </a:spcBef>
              <a:spcAft>
                <a:spcPts val="600"/>
              </a:spcAft>
            </a:pPr>
            <a:r>
              <a:rPr lang="en-US" b="1" dirty="0"/>
              <a:t>Scalability &amp; usability</a:t>
            </a:r>
            <a:endParaRPr lang="en-US" dirty="0"/>
          </a:p>
          <a:p>
            <a:pPr lvl="1">
              <a:lnSpc>
                <a:spcPct val="110000"/>
              </a:lnSpc>
              <a:spcBef>
                <a:spcPts val="600"/>
              </a:spcBef>
              <a:spcAft>
                <a:spcPts val="600"/>
              </a:spcAft>
            </a:pPr>
            <a:r>
              <a:rPr lang="en-US" dirty="0"/>
              <a:t>Performance, reliability, and developer experience</a:t>
            </a:r>
          </a:p>
          <a:p>
            <a:endParaRPr lang="en-US" dirty="0"/>
          </a:p>
        </p:txBody>
      </p:sp>
      <p:pic>
        <p:nvPicPr>
          <p:cNvPr id="6146" name="Picture 2" descr="Understanding LangChain - A Framework for LLM Applications">
            <a:extLst>
              <a:ext uri="{FF2B5EF4-FFF2-40B4-BE49-F238E27FC236}">
                <a16:creationId xmlns:a16="http://schemas.microsoft.com/office/drawing/2014/main" id="{515C3298-FDFB-C806-9F6C-A52FDFF393A8}"/>
              </a:ext>
            </a:extLst>
          </p:cNvPr>
          <p:cNvPicPr>
            <a:picLocks noChangeAspect="1" noChangeArrowheads="1"/>
          </p:cNvPicPr>
          <p:nvPr/>
        </p:nvPicPr>
        <p:blipFill>
          <a:blip r:embed="rId2">
            <a:clrChange>
              <a:clrFrom>
                <a:srgbClr val="010039"/>
              </a:clrFrom>
              <a:clrTo>
                <a:srgbClr val="010039">
                  <a:alpha val="0"/>
                </a:srgbClr>
              </a:clrTo>
            </a:clrChange>
            <a:extLst>
              <a:ext uri="{28A0092B-C50C-407E-A947-70E740481C1C}">
                <a14:useLocalDpi xmlns:a14="http://schemas.microsoft.com/office/drawing/2010/main" val="0"/>
              </a:ext>
            </a:extLst>
          </a:blip>
          <a:srcRect/>
          <a:stretch>
            <a:fillRect/>
          </a:stretch>
        </p:blipFill>
        <p:spPr bwMode="auto">
          <a:xfrm>
            <a:off x="8068003" y="511781"/>
            <a:ext cx="3370951" cy="20220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72FE911-B89C-98FD-1B9B-DA2AC0E2B999}"/>
              </a:ext>
            </a:extLst>
          </p:cNvPr>
          <p:cNvPicPr>
            <a:picLocks noChangeAspect="1"/>
          </p:cNvPicPr>
          <p:nvPr/>
        </p:nvPicPr>
        <p:blipFill>
          <a:blip r:embed="rId3"/>
          <a:stretch>
            <a:fillRect/>
          </a:stretch>
        </p:blipFill>
        <p:spPr>
          <a:xfrm>
            <a:off x="8170879" y="2612527"/>
            <a:ext cx="3533361" cy="1889521"/>
          </a:xfrm>
          <a:prstGeom prst="rect">
            <a:avLst/>
          </a:prstGeom>
        </p:spPr>
      </p:pic>
      <p:pic>
        <p:nvPicPr>
          <p:cNvPr id="5" name="Picture 4">
            <a:extLst>
              <a:ext uri="{FF2B5EF4-FFF2-40B4-BE49-F238E27FC236}">
                <a16:creationId xmlns:a16="http://schemas.microsoft.com/office/drawing/2014/main" id="{B8B8A31D-2271-B09D-EBE0-8C707931968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71107" y="6020156"/>
            <a:ext cx="1240510" cy="339586"/>
          </a:xfrm>
          <a:prstGeom prst="rect">
            <a:avLst/>
          </a:prstGeom>
        </p:spPr>
      </p:pic>
      <p:pic>
        <p:nvPicPr>
          <p:cNvPr id="6" name="Picture 5">
            <a:extLst>
              <a:ext uri="{FF2B5EF4-FFF2-40B4-BE49-F238E27FC236}">
                <a16:creationId xmlns:a16="http://schemas.microsoft.com/office/drawing/2014/main" id="{B8BC9837-F61F-E9D6-5CA7-0972288BE281}"/>
              </a:ext>
            </a:extLst>
          </p:cNvPr>
          <p:cNvPicPr>
            <a:picLocks noChangeAspect="1"/>
          </p:cNvPicPr>
          <p:nvPr/>
        </p:nvPicPr>
        <p:blipFill>
          <a:blip r:embed="rId5">
            <a:clrChange>
              <a:clrFrom>
                <a:srgbClr val="FEFEFD"/>
              </a:clrFrom>
              <a:clrTo>
                <a:srgbClr val="FEFEFD">
                  <a:alpha val="0"/>
                </a:srgbClr>
              </a:clrTo>
            </a:clrChange>
          </a:blip>
          <a:stretch>
            <a:fillRect/>
          </a:stretch>
        </p:blipFill>
        <p:spPr>
          <a:xfrm>
            <a:off x="8369403" y="4831293"/>
            <a:ext cx="3663570" cy="1167375"/>
          </a:xfrm>
          <a:prstGeom prst="rect">
            <a:avLst/>
          </a:prstGeom>
        </p:spPr>
      </p:pic>
      <p:pic>
        <p:nvPicPr>
          <p:cNvPr id="8" name="Picture 7">
            <a:extLst>
              <a:ext uri="{FF2B5EF4-FFF2-40B4-BE49-F238E27FC236}">
                <a16:creationId xmlns:a16="http://schemas.microsoft.com/office/drawing/2014/main" id="{D65068BF-556D-63CF-3EC3-BF799BFB34A0}"/>
              </a:ext>
            </a:extLst>
          </p:cNvPr>
          <p:cNvPicPr>
            <a:picLocks noChangeAspect="1"/>
          </p:cNvPicPr>
          <p:nvPr/>
        </p:nvPicPr>
        <p:blipFill>
          <a:blip r:embed="rId6">
            <a:clrChange>
              <a:clrFrom>
                <a:srgbClr val="FEFEFD"/>
              </a:clrFrom>
              <a:clrTo>
                <a:srgbClr val="FEFEFD">
                  <a:alpha val="0"/>
                </a:srgbClr>
              </a:clrTo>
            </a:clrChange>
          </a:blip>
          <a:stretch>
            <a:fillRect/>
          </a:stretch>
        </p:blipFill>
        <p:spPr>
          <a:xfrm>
            <a:off x="9588413" y="5961349"/>
            <a:ext cx="1225550" cy="457200"/>
          </a:xfrm>
          <a:prstGeom prst="rect">
            <a:avLst/>
          </a:prstGeom>
        </p:spPr>
      </p:pic>
    </p:spTree>
    <p:extLst>
      <p:ext uri="{BB962C8B-B14F-4D97-AF65-F5344CB8AC3E}">
        <p14:creationId xmlns:p14="http://schemas.microsoft.com/office/powerpoint/2010/main" val="59695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F1F9-EA67-7FAC-FD92-6CFE0951EA2E}"/>
              </a:ext>
            </a:extLst>
          </p:cNvPr>
          <p:cNvSpPr>
            <a:spLocks noGrp="1"/>
          </p:cNvSpPr>
          <p:nvPr>
            <p:ph type="title"/>
          </p:nvPr>
        </p:nvSpPr>
        <p:spPr/>
        <p:txBody>
          <a:bodyPr/>
          <a:lstStyle/>
          <a:p>
            <a:r>
              <a:rPr lang="en-US" dirty="0" err="1"/>
              <a:t>LangChain</a:t>
            </a:r>
            <a:endParaRPr lang="en-US" dirty="0"/>
          </a:p>
        </p:txBody>
      </p:sp>
      <p:sp>
        <p:nvSpPr>
          <p:cNvPr id="3" name="Content Placeholder 2">
            <a:extLst>
              <a:ext uri="{FF2B5EF4-FFF2-40B4-BE49-F238E27FC236}">
                <a16:creationId xmlns:a16="http://schemas.microsoft.com/office/drawing/2014/main" id="{2284CC61-41CB-B465-4117-1B4DF7BD22AC}"/>
              </a:ext>
            </a:extLst>
          </p:cNvPr>
          <p:cNvSpPr>
            <a:spLocks noGrp="1"/>
          </p:cNvSpPr>
          <p:nvPr>
            <p:ph idx="1"/>
          </p:nvPr>
        </p:nvSpPr>
        <p:spPr>
          <a:xfrm>
            <a:off x="400325" y="1076739"/>
            <a:ext cx="5245101" cy="5244548"/>
          </a:xfrm>
        </p:spPr>
        <p:txBody>
          <a:bodyPr>
            <a:normAutofit fontScale="92500" lnSpcReduction="20000"/>
          </a:bodyPr>
          <a:lstStyle/>
          <a:p>
            <a:r>
              <a:rPr lang="en-US" sz="1800" b="1" dirty="0">
                <a:latin typeface="Aptos" panose="020B0004020202020204" pitchFamily="34" charset="0"/>
              </a:rPr>
              <a:t>Summary</a:t>
            </a:r>
          </a:p>
          <a:p>
            <a:pPr lvl="1"/>
            <a:r>
              <a:rPr lang="en-US" sz="1800" dirty="0">
                <a:latin typeface="Aptos" panose="020B0004020202020204" pitchFamily="34" charset="0"/>
              </a:rPr>
              <a:t>Ideal for complex, multi-step pipelines with diverse integrations</a:t>
            </a:r>
          </a:p>
          <a:p>
            <a:r>
              <a:rPr lang="en-US" sz="1800" b="1" dirty="0">
                <a:latin typeface="Aptos" panose="020B0004020202020204" pitchFamily="34" charset="0"/>
              </a:rPr>
              <a:t>Advantages</a:t>
            </a:r>
            <a:r>
              <a:rPr lang="en-US" sz="1800" dirty="0">
                <a:latin typeface="Aptos" panose="020B0004020202020204" pitchFamily="34" charset="0"/>
              </a:rPr>
              <a:t>:</a:t>
            </a:r>
          </a:p>
          <a:p>
            <a:pPr lvl="1">
              <a:buFont typeface="Arial" panose="020B0604020202020204" pitchFamily="34" charset="0"/>
              <a:buChar char="•"/>
            </a:pPr>
            <a:r>
              <a:rPr lang="en-US" sz="1800" dirty="0">
                <a:latin typeface="Aptos" panose="020B0004020202020204" pitchFamily="34" charset="0"/>
              </a:rPr>
              <a:t>Modular (chain together) with broad integrations</a:t>
            </a:r>
          </a:p>
          <a:p>
            <a:pPr lvl="1">
              <a:buFont typeface="Arial" panose="020B0604020202020204" pitchFamily="34" charset="0"/>
              <a:buChar char="•"/>
            </a:pPr>
            <a:r>
              <a:rPr lang="en-US" sz="1800" dirty="0">
                <a:latin typeface="Aptos" panose="020B0004020202020204" pitchFamily="34" charset="0"/>
              </a:rPr>
              <a:t>Broader ecosystem integrations with APIs, LLMs, other external sources</a:t>
            </a:r>
          </a:p>
          <a:p>
            <a:pPr lvl="1">
              <a:buFont typeface="Arial" panose="020B0604020202020204" pitchFamily="34" charset="0"/>
              <a:buChar char="•"/>
            </a:pPr>
            <a:r>
              <a:rPr lang="en-US" sz="1800" dirty="0">
                <a:latin typeface="Aptos" panose="020B0004020202020204" pitchFamily="34" charset="0"/>
              </a:rPr>
              <a:t>Pre-built workflows</a:t>
            </a:r>
          </a:p>
          <a:p>
            <a:pPr lvl="1">
              <a:buFont typeface="Arial" panose="020B0604020202020204" pitchFamily="34" charset="0"/>
              <a:buChar char="•"/>
            </a:pPr>
            <a:r>
              <a:rPr lang="en-US" sz="1800" dirty="0">
                <a:latin typeface="Aptos" panose="020B0004020202020204" pitchFamily="34" charset="0"/>
              </a:rPr>
              <a:t>Support for tools</a:t>
            </a:r>
          </a:p>
          <a:p>
            <a:r>
              <a:rPr lang="en-US" sz="1800" b="1" dirty="0">
                <a:latin typeface="Aptos" panose="020B0004020202020204" pitchFamily="34" charset="0"/>
              </a:rPr>
              <a:t>Disadvantages</a:t>
            </a:r>
            <a:r>
              <a:rPr lang="en-US" sz="1800" dirty="0">
                <a:latin typeface="Aptos" panose="020B0004020202020204" pitchFamily="34" charset="0"/>
              </a:rPr>
              <a:t>:</a:t>
            </a:r>
          </a:p>
          <a:p>
            <a:pPr lvl="1">
              <a:buFont typeface="Arial" panose="020B0604020202020204" pitchFamily="34" charset="0"/>
              <a:buChar char="•"/>
            </a:pPr>
            <a:r>
              <a:rPr lang="en-US" sz="1800" dirty="0">
                <a:latin typeface="Aptos" panose="020B0004020202020204" pitchFamily="34" charset="0"/>
              </a:rPr>
              <a:t>More complex to learn and setup</a:t>
            </a:r>
          </a:p>
          <a:p>
            <a:pPr lvl="1">
              <a:buFont typeface="Arial" panose="020B0604020202020204" pitchFamily="34" charset="0"/>
              <a:buChar char="•"/>
            </a:pPr>
            <a:r>
              <a:rPr lang="en-US" sz="1800" dirty="0">
                <a:latin typeface="Aptos" panose="020B0004020202020204" pitchFamily="34" charset="0"/>
              </a:rPr>
              <a:t>Heavier for basic tasks; more overhead for simple tasks</a:t>
            </a:r>
          </a:p>
          <a:p>
            <a:r>
              <a:rPr lang="en-US" sz="1800" b="1" dirty="0">
                <a:latin typeface="Aptos" panose="020B0004020202020204" pitchFamily="34" charset="0"/>
              </a:rPr>
              <a:t>Use Cases</a:t>
            </a:r>
            <a:r>
              <a:rPr lang="en-US" sz="1800" dirty="0">
                <a:latin typeface="Aptos" panose="020B0004020202020204" pitchFamily="34" charset="0"/>
              </a:rPr>
              <a:t>:</a:t>
            </a:r>
          </a:p>
          <a:p>
            <a:pPr lvl="1">
              <a:buFont typeface="Arial" panose="020B0604020202020204" pitchFamily="34" charset="0"/>
              <a:buChar char="•"/>
            </a:pPr>
            <a:r>
              <a:rPr lang="en-US" sz="1800" dirty="0">
                <a:latin typeface="Aptos" panose="020B0004020202020204" pitchFamily="34" charset="0"/>
              </a:rPr>
              <a:t>Complex RAG applications with multi-step operations and diverse data sources</a:t>
            </a:r>
          </a:p>
          <a:p>
            <a:pPr lvl="1">
              <a:buFont typeface="Arial" panose="020B0604020202020204" pitchFamily="34" charset="0"/>
              <a:buChar char="•"/>
            </a:pPr>
            <a:r>
              <a:rPr lang="en-US" sz="1800" dirty="0">
                <a:latin typeface="Aptos" panose="020B0004020202020204" pitchFamily="34" charset="0"/>
              </a:rPr>
              <a:t>API/data integrations</a:t>
            </a:r>
          </a:p>
          <a:p>
            <a:pPr lvl="1">
              <a:buFont typeface="Arial" panose="020B0604020202020204" pitchFamily="34" charset="0"/>
              <a:buChar char="•"/>
            </a:pPr>
            <a:r>
              <a:rPr lang="en-US" sz="1800" dirty="0">
                <a:latin typeface="Aptos" panose="020B0004020202020204" pitchFamily="34" charset="0"/>
              </a:rPr>
              <a:t>Advanced conversational agents and knowledge retrieval systems</a:t>
            </a:r>
          </a:p>
          <a:p>
            <a:endParaRPr lang="en-US" dirty="0"/>
          </a:p>
        </p:txBody>
      </p:sp>
      <p:sp>
        <p:nvSpPr>
          <p:cNvPr id="6" name="TextBox 5">
            <a:extLst>
              <a:ext uri="{FF2B5EF4-FFF2-40B4-BE49-F238E27FC236}">
                <a16:creationId xmlns:a16="http://schemas.microsoft.com/office/drawing/2014/main" id="{D2B2BA42-2641-BABB-B3F6-98571D90FD36}"/>
              </a:ext>
            </a:extLst>
          </p:cNvPr>
          <p:cNvSpPr txBox="1"/>
          <p:nvPr/>
        </p:nvSpPr>
        <p:spPr>
          <a:xfrm>
            <a:off x="5791200" y="5490290"/>
            <a:ext cx="5754624" cy="830997"/>
          </a:xfrm>
          <a:prstGeom prst="rect">
            <a:avLst/>
          </a:prstGeom>
          <a:solidFill>
            <a:schemeClr val="bg1"/>
          </a:solidFill>
          <a:ln w="38100">
            <a:solidFill>
              <a:srgbClr val="000000"/>
            </a:solidFill>
          </a:ln>
        </p:spPr>
        <p:txBody>
          <a:bodyPr wrap="square" rtlCol="0">
            <a:spAutoFit/>
          </a:bodyPr>
          <a:lstStyle/>
          <a:p>
            <a:r>
              <a:rPr lang="en-US" sz="1600" dirty="0" err="1">
                <a:solidFill>
                  <a:srgbClr val="0070C0"/>
                </a:solidFill>
                <a:latin typeface="Aptos" panose="020B0004020202020204" pitchFamily="34" charset="0"/>
              </a:rPr>
              <a:t>LangChain</a:t>
            </a:r>
            <a:r>
              <a:rPr lang="en-US" sz="1600" dirty="0">
                <a:solidFill>
                  <a:srgbClr val="0070C0"/>
                </a:solidFill>
                <a:latin typeface="Aptos" panose="020B0004020202020204" pitchFamily="34" charset="0"/>
              </a:rPr>
              <a:t> shines in more complex RAG scenarios where you need to combine document retrieval with multiple other steps or when pulling in data from diverse sources (e.g., APIs, tools).</a:t>
            </a:r>
          </a:p>
        </p:txBody>
      </p:sp>
      <p:pic>
        <p:nvPicPr>
          <p:cNvPr id="8194" name="Picture 2" descr="A Framework for LLM Applications">
            <a:extLst>
              <a:ext uri="{FF2B5EF4-FFF2-40B4-BE49-F238E27FC236}">
                <a16:creationId xmlns:a16="http://schemas.microsoft.com/office/drawing/2014/main" id="{8DF5CDEA-0D96-DC1C-FD9B-6E59489D3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9747" y="2229500"/>
            <a:ext cx="4757530" cy="28545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B1345A6-8D71-3C84-EB20-E0D3E38EFAF5}"/>
              </a:ext>
            </a:extLst>
          </p:cNvPr>
          <p:cNvPicPr>
            <a:picLocks noChangeAspect="1"/>
          </p:cNvPicPr>
          <p:nvPr/>
        </p:nvPicPr>
        <p:blipFill>
          <a:blip r:embed="rId4"/>
          <a:stretch>
            <a:fillRect/>
          </a:stretch>
        </p:blipFill>
        <p:spPr>
          <a:xfrm>
            <a:off x="9761816" y="4741118"/>
            <a:ext cx="1285461" cy="342900"/>
          </a:xfrm>
          <a:prstGeom prst="rect">
            <a:avLst/>
          </a:prstGeom>
        </p:spPr>
      </p:pic>
      <p:sp>
        <p:nvSpPr>
          <p:cNvPr id="8" name="TextBox 7">
            <a:extLst>
              <a:ext uri="{FF2B5EF4-FFF2-40B4-BE49-F238E27FC236}">
                <a16:creationId xmlns:a16="http://schemas.microsoft.com/office/drawing/2014/main" id="{7D154EA5-8C8B-29EF-7A72-28E30ED48544}"/>
              </a:ext>
            </a:extLst>
          </p:cNvPr>
          <p:cNvSpPr txBox="1"/>
          <p:nvPr/>
        </p:nvSpPr>
        <p:spPr>
          <a:xfrm>
            <a:off x="5660268" y="646616"/>
            <a:ext cx="6016487" cy="1323439"/>
          </a:xfrm>
          <a:prstGeom prst="rect">
            <a:avLst/>
          </a:prstGeom>
          <a:solidFill>
            <a:schemeClr val="bg1"/>
          </a:solidFill>
          <a:ln w="38100">
            <a:solidFill>
              <a:srgbClr val="000000"/>
            </a:solidFill>
          </a:ln>
        </p:spPr>
        <p:txBody>
          <a:bodyPr wrap="square" rtlCol="0">
            <a:spAutoFit/>
          </a:bodyPr>
          <a:lstStyle/>
          <a:p>
            <a:r>
              <a:rPr lang="en-US" sz="1600" dirty="0" err="1">
                <a:solidFill>
                  <a:srgbClr val="0070C0"/>
                </a:solidFill>
                <a:latin typeface="Aptos" panose="020B0004020202020204" pitchFamily="34" charset="0"/>
              </a:rPr>
              <a:t>LangChain</a:t>
            </a:r>
            <a:r>
              <a:rPr lang="en-US" sz="1600" dirty="0">
                <a:solidFill>
                  <a:srgbClr val="0070C0"/>
                </a:solidFill>
                <a:latin typeface="Aptos" panose="020B0004020202020204" pitchFamily="34" charset="0"/>
              </a:rPr>
              <a:t> is a comprehensive framework designed to facilitate the development of applications that integrate LLMs with other data sources or external tools. It enables chaining different steps together to build complex pipelines for LLMs, including retrieval tasks, multi-step conversations, and more</a:t>
            </a:r>
            <a:r>
              <a:rPr lang="en-US" dirty="0">
                <a:solidFill>
                  <a:srgbClr val="0070C0"/>
                </a:solidFill>
              </a:rPr>
              <a:t>.</a:t>
            </a:r>
          </a:p>
        </p:txBody>
      </p:sp>
      <p:sp>
        <p:nvSpPr>
          <p:cNvPr id="9" name="TextBox 8">
            <a:extLst>
              <a:ext uri="{FF2B5EF4-FFF2-40B4-BE49-F238E27FC236}">
                <a16:creationId xmlns:a16="http://schemas.microsoft.com/office/drawing/2014/main" id="{4A4282B2-4FD6-3F53-905F-BF4F9C768F1D}"/>
              </a:ext>
            </a:extLst>
          </p:cNvPr>
          <p:cNvSpPr txBox="1"/>
          <p:nvPr/>
        </p:nvSpPr>
        <p:spPr>
          <a:xfrm>
            <a:off x="7976673" y="382824"/>
            <a:ext cx="1383676" cy="307777"/>
          </a:xfrm>
          <a:prstGeom prst="rect">
            <a:avLst/>
          </a:prstGeom>
          <a:solidFill>
            <a:schemeClr val="bg1"/>
          </a:solidFill>
          <a:ln w="38100">
            <a:solidFill>
              <a:schemeClr val="tx1"/>
            </a:solidFill>
          </a:ln>
        </p:spPr>
        <p:txBody>
          <a:bodyPr wrap="square" rtlCol="0">
            <a:spAutoFit/>
          </a:bodyPr>
          <a:lstStyle/>
          <a:p>
            <a:pPr algn="ctr"/>
            <a:r>
              <a:rPr lang="en-US" b="1" dirty="0"/>
              <a:t>Overview</a:t>
            </a:r>
          </a:p>
        </p:txBody>
      </p:sp>
      <p:sp>
        <p:nvSpPr>
          <p:cNvPr id="10" name="TextBox 9">
            <a:extLst>
              <a:ext uri="{FF2B5EF4-FFF2-40B4-BE49-F238E27FC236}">
                <a16:creationId xmlns:a16="http://schemas.microsoft.com/office/drawing/2014/main" id="{E4B0C4AE-859F-3C20-D086-989E1930017F}"/>
              </a:ext>
            </a:extLst>
          </p:cNvPr>
          <p:cNvSpPr txBox="1"/>
          <p:nvPr/>
        </p:nvSpPr>
        <p:spPr>
          <a:xfrm>
            <a:off x="8165412" y="5230845"/>
            <a:ext cx="1383676" cy="307777"/>
          </a:xfrm>
          <a:prstGeom prst="rect">
            <a:avLst/>
          </a:prstGeom>
          <a:solidFill>
            <a:schemeClr val="bg1"/>
          </a:solidFill>
          <a:ln w="38100">
            <a:solidFill>
              <a:schemeClr val="tx1"/>
            </a:solidFill>
          </a:ln>
        </p:spPr>
        <p:txBody>
          <a:bodyPr wrap="square" rtlCol="0">
            <a:spAutoFit/>
          </a:bodyPr>
          <a:lstStyle/>
          <a:p>
            <a:pPr algn="ctr"/>
            <a:r>
              <a:rPr lang="en-US" b="1" dirty="0"/>
              <a:t>Fit for RAG</a:t>
            </a:r>
          </a:p>
        </p:txBody>
      </p:sp>
    </p:spTree>
    <p:extLst>
      <p:ext uri="{BB962C8B-B14F-4D97-AF65-F5344CB8AC3E}">
        <p14:creationId xmlns:p14="http://schemas.microsoft.com/office/powerpoint/2010/main" val="4214207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B753E-00FD-1B31-03EC-E8A5341A4D60}"/>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40D7481-AE05-4C4A-BD72-71259359A7D3}"/>
              </a:ext>
            </a:extLst>
          </p:cNvPr>
          <p:cNvSpPr>
            <a:spLocks noGrp="1"/>
          </p:cNvSpPr>
          <p:nvPr>
            <p:ph idx="1"/>
          </p:nvPr>
        </p:nvSpPr>
        <p:spPr>
          <a:xfrm>
            <a:off x="551858" y="914994"/>
            <a:ext cx="10934700" cy="5271051"/>
          </a:xfrm>
        </p:spPr>
        <p:txBody>
          <a:bodyPr>
            <a:normAutofit fontScale="55000" lnSpcReduction="20000"/>
          </a:bodyPr>
          <a:lstStyle/>
          <a:p>
            <a:pPr marL="0" indent="0">
              <a:buNone/>
            </a:pPr>
            <a:r>
              <a:rPr lang="en-US" b="1" dirty="0"/>
              <a:t>What it is</a:t>
            </a:r>
          </a:p>
          <a:p>
            <a:r>
              <a:rPr lang="en-US" dirty="0"/>
              <a:t>A </a:t>
            </a:r>
            <a:r>
              <a:rPr lang="en-US" dirty="0" err="1"/>
              <a:t>LangChain</a:t>
            </a:r>
            <a:r>
              <a:rPr lang="en-US" dirty="0"/>
              <a:t> component that connects natural language to graph databases (like Neo4j).</a:t>
            </a:r>
          </a:p>
          <a:p>
            <a:pPr marL="0" indent="0">
              <a:buNone/>
            </a:pPr>
            <a:endParaRPr lang="en-US" dirty="0"/>
          </a:p>
          <a:p>
            <a:pPr marL="0" indent="0">
              <a:buNone/>
            </a:pPr>
            <a:r>
              <a:rPr lang="en-US" b="1" dirty="0"/>
              <a:t>How it works</a:t>
            </a:r>
          </a:p>
          <a:p>
            <a:r>
              <a:rPr lang="en-US" dirty="0"/>
              <a:t>Ask a question in plain language</a:t>
            </a:r>
          </a:p>
          <a:p>
            <a:r>
              <a:rPr lang="en-US" dirty="0"/>
              <a:t>An LLM converts it into a Cypher query</a:t>
            </a:r>
          </a:p>
          <a:p>
            <a:r>
              <a:rPr lang="en-US" dirty="0"/>
              <a:t>The query runs on the graph database</a:t>
            </a:r>
          </a:p>
          <a:p>
            <a:r>
              <a:rPr lang="en-US" dirty="0"/>
              <a:t>Results are returned as a readable answer</a:t>
            </a:r>
          </a:p>
          <a:p>
            <a:pPr marL="0" indent="0">
              <a:buNone/>
            </a:pPr>
            <a:endParaRPr lang="en-US" dirty="0"/>
          </a:p>
          <a:p>
            <a:pPr marL="0" indent="0">
              <a:buNone/>
            </a:pPr>
            <a:r>
              <a:rPr lang="en-US" b="1" dirty="0"/>
              <a:t>Why it’s useful</a:t>
            </a:r>
          </a:p>
          <a:p>
            <a:r>
              <a:rPr lang="en-US" dirty="0"/>
              <a:t>No need to learn Cypher</a:t>
            </a:r>
          </a:p>
          <a:p>
            <a:r>
              <a:rPr lang="en-US" dirty="0"/>
              <a:t>Easier access to graph data</a:t>
            </a:r>
          </a:p>
          <a:p>
            <a:r>
              <a:rPr lang="en-US" dirty="0"/>
              <a:t>Faster application development</a:t>
            </a:r>
          </a:p>
          <a:p>
            <a:pPr marL="0" indent="0">
              <a:buNone/>
            </a:pPr>
            <a:endParaRPr lang="en-US" dirty="0"/>
          </a:p>
          <a:p>
            <a:pPr marL="0" indent="0">
              <a:buNone/>
            </a:pPr>
            <a:r>
              <a:rPr lang="en-US" b="1" dirty="0"/>
              <a:t>Common use cases</a:t>
            </a:r>
          </a:p>
          <a:p>
            <a:r>
              <a:rPr lang="en-US" dirty="0"/>
              <a:t>Interactive data exploration</a:t>
            </a:r>
          </a:p>
          <a:p>
            <a:r>
              <a:rPr lang="en-US" dirty="0"/>
              <a:t>Chatbots and virtual assistants</a:t>
            </a:r>
          </a:p>
          <a:p>
            <a:r>
              <a:rPr lang="en-US" dirty="0"/>
              <a:t>Educational and learning tools</a:t>
            </a:r>
          </a:p>
          <a:p>
            <a:endParaRPr lang="en-US" dirty="0"/>
          </a:p>
        </p:txBody>
      </p:sp>
      <p:sp>
        <p:nvSpPr>
          <p:cNvPr id="2" name="Title 1">
            <a:extLst>
              <a:ext uri="{FF2B5EF4-FFF2-40B4-BE49-F238E27FC236}">
                <a16:creationId xmlns:a16="http://schemas.microsoft.com/office/drawing/2014/main" id="{A6D592BE-43F4-E76A-0093-86CF86388C44}"/>
              </a:ext>
            </a:extLst>
          </p:cNvPr>
          <p:cNvSpPr>
            <a:spLocks noGrp="1"/>
          </p:cNvSpPr>
          <p:nvPr>
            <p:ph type="title"/>
          </p:nvPr>
        </p:nvSpPr>
        <p:spPr/>
        <p:txBody>
          <a:bodyPr/>
          <a:lstStyle/>
          <a:p>
            <a:r>
              <a:rPr lang="en-US" dirty="0" err="1"/>
              <a:t>GraphCypherQAChain</a:t>
            </a:r>
            <a:endParaRPr lang="en-US" dirty="0"/>
          </a:p>
        </p:txBody>
      </p:sp>
      <p:pic>
        <p:nvPicPr>
          <p:cNvPr id="4" name="Picture 3">
            <a:extLst>
              <a:ext uri="{FF2B5EF4-FFF2-40B4-BE49-F238E27FC236}">
                <a16:creationId xmlns:a16="http://schemas.microsoft.com/office/drawing/2014/main" id="{FC79115C-A891-3EFF-3EBC-BDD7C7D59961}"/>
              </a:ext>
            </a:extLst>
          </p:cNvPr>
          <p:cNvPicPr>
            <a:picLocks noChangeAspect="1"/>
          </p:cNvPicPr>
          <p:nvPr/>
        </p:nvPicPr>
        <p:blipFill>
          <a:blip r:embed="rId2"/>
          <a:stretch>
            <a:fillRect/>
          </a:stretch>
        </p:blipFill>
        <p:spPr>
          <a:xfrm>
            <a:off x="3817938" y="3638549"/>
            <a:ext cx="8374062" cy="2516923"/>
          </a:xfrm>
          <a:prstGeom prst="rect">
            <a:avLst/>
          </a:prstGeom>
        </p:spPr>
      </p:pic>
      <p:grpSp>
        <p:nvGrpSpPr>
          <p:cNvPr id="5" name="Group 4">
            <a:extLst>
              <a:ext uri="{FF2B5EF4-FFF2-40B4-BE49-F238E27FC236}">
                <a16:creationId xmlns:a16="http://schemas.microsoft.com/office/drawing/2014/main" id="{037D5603-917E-6F25-F165-984DCDD974BF}"/>
              </a:ext>
            </a:extLst>
          </p:cNvPr>
          <p:cNvGrpSpPr/>
          <p:nvPr/>
        </p:nvGrpSpPr>
        <p:grpSpPr>
          <a:xfrm>
            <a:off x="4974302" y="1920127"/>
            <a:ext cx="1258324" cy="945946"/>
            <a:chOff x="2631125" y="3432648"/>
            <a:chExt cx="1258324" cy="945946"/>
          </a:xfrm>
        </p:grpSpPr>
        <p:pic>
          <p:nvPicPr>
            <p:cNvPr id="6" name="Graphic 5" descr="Help with solid fill">
              <a:extLst>
                <a:ext uri="{FF2B5EF4-FFF2-40B4-BE49-F238E27FC236}">
                  <a16:creationId xmlns:a16="http://schemas.microsoft.com/office/drawing/2014/main" id="{42F8DBDB-5146-1021-E977-881A71E025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2389" y="3744726"/>
              <a:ext cx="633868" cy="633868"/>
            </a:xfrm>
            <a:prstGeom prst="rect">
              <a:avLst/>
            </a:prstGeom>
          </p:spPr>
        </p:pic>
        <p:sp>
          <p:nvSpPr>
            <p:cNvPr id="7" name="TextBox 6">
              <a:extLst>
                <a:ext uri="{FF2B5EF4-FFF2-40B4-BE49-F238E27FC236}">
                  <a16:creationId xmlns:a16="http://schemas.microsoft.com/office/drawing/2014/main" id="{03A5B7FE-89F2-BCE3-A604-19752C55DB8E}"/>
                </a:ext>
              </a:extLst>
            </p:cNvPr>
            <p:cNvSpPr txBox="1"/>
            <p:nvPr/>
          </p:nvSpPr>
          <p:spPr>
            <a:xfrm>
              <a:off x="2631125" y="3432648"/>
              <a:ext cx="1258324" cy="307777"/>
            </a:xfrm>
            <a:prstGeom prst="rect">
              <a:avLst/>
            </a:prstGeom>
            <a:noFill/>
          </p:spPr>
          <p:txBody>
            <a:bodyPr wrap="square" rtlCol="0">
              <a:spAutoFit/>
            </a:bodyPr>
            <a:lstStyle/>
            <a:p>
              <a:pPr algn="ctr"/>
              <a:r>
                <a:rPr lang="en-US" dirty="0">
                  <a:solidFill>
                    <a:srgbClr val="0070C0"/>
                  </a:solidFill>
                </a:rPr>
                <a:t>Query</a:t>
              </a:r>
            </a:p>
          </p:txBody>
        </p:sp>
      </p:grpSp>
      <p:cxnSp>
        <p:nvCxnSpPr>
          <p:cNvPr id="8" name="Straight Arrow Connector 7">
            <a:extLst>
              <a:ext uri="{FF2B5EF4-FFF2-40B4-BE49-F238E27FC236}">
                <a16:creationId xmlns:a16="http://schemas.microsoft.com/office/drawing/2014/main" id="{A2981CA7-5697-2688-C2D8-41DBA1BB6402}"/>
              </a:ext>
            </a:extLst>
          </p:cNvPr>
          <p:cNvCxnSpPr>
            <a:cxnSpLocks/>
          </p:cNvCxnSpPr>
          <p:nvPr/>
        </p:nvCxnSpPr>
        <p:spPr>
          <a:xfrm>
            <a:off x="6019208" y="2574891"/>
            <a:ext cx="524582" cy="41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EDD0F6-5F47-9666-9BB7-459F372772C0}"/>
              </a:ext>
            </a:extLst>
          </p:cNvPr>
          <p:cNvPicPr>
            <a:picLocks noChangeAspect="1"/>
          </p:cNvPicPr>
          <p:nvPr/>
        </p:nvPicPr>
        <p:blipFill>
          <a:blip r:embed="rId5"/>
          <a:stretch>
            <a:fillRect/>
          </a:stretch>
        </p:blipFill>
        <p:spPr>
          <a:xfrm>
            <a:off x="6620520" y="2115495"/>
            <a:ext cx="3149720" cy="1015076"/>
          </a:xfrm>
          <a:prstGeom prst="rect">
            <a:avLst/>
          </a:prstGeom>
        </p:spPr>
      </p:pic>
      <p:cxnSp>
        <p:nvCxnSpPr>
          <p:cNvPr id="10" name="Straight Arrow Connector 9">
            <a:extLst>
              <a:ext uri="{FF2B5EF4-FFF2-40B4-BE49-F238E27FC236}">
                <a16:creationId xmlns:a16="http://schemas.microsoft.com/office/drawing/2014/main" id="{BDD8F371-AF7F-4BCE-8B41-ACA55B1BA26D}"/>
              </a:ext>
            </a:extLst>
          </p:cNvPr>
          <p:cNvCxnSpPr>
            <a:cxnSpLocks/>
          </p:cNvCxnSpPr>
          <p:nvPr/>
        </p:nvCxnSpPr>
        <p:spPr>
          <a:xfrm>
            <a:off x="9770240" y="2623473"/>
            <a:ext cx="524582" cy="41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Neo4j 4.0 graph database platform brings unlimited scaling | TechCrunch">
            <a:extLst>
              <a:ext uri="{FF2B5EF4-FFF2-40B4-BE49-F238E27FC236}">
                <a16:creationId xmlns:a16="http://schemas.microsoft.com/office/drawing/2014/main" id="{9C70CAA2-8A5E-5EA1-3792-B0A2C95263B9}"/>
              </a:ext>
            </a:extLst>
          </p:cNvPr>
          <p:cNvPicPr>
            <a:picLocks noChangeAspect="1" noChangeArrowheads="1"/>
          </p:cNvPicPr>
          <p:nvPr/>
        </p:nvPicPr>
        <p:blipFill>
          <a:blip r:embed="rId6">
            <a:clrChange>
              <a:clrFrom>
                <a:srgbClr val="F9FBFD"/>
              </a:clrFrom>
              <a:clrTo>
                <a:srgbClr val="F9FBFD">
                  <a:alpha val="0"/>
                </a:srgbClr>
              </a:clrTo>
            </a:clrChange>
            <a:extLst>
              <a:ext uri="{28A0092B-C50C-407E-A947-70E740481C1C}">
                <a14:useLocalDpi xmlns:a14="http://schemas.microsoft.com/office/drawing/2010/main" val="0"/>
              </a:ext>
            </a:extLst>
          </a:blip>
          <a:srcRect/>
          <a:stretch>
            <a:fillRect/>
          </a:stretch>
        </p:blipFill>
        <p:spPr bwMode="auto">
          <a:xfrm>
            <a:off x="9962894" y="1790694"/>
            <a:ext cx="2572543" cy="1664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9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327EEC1F-4005-3D18-F8BD-1DEFBA897E71}"/>
            </a:ext>
          </a:extLst>
        </p:cNvPr>
        <p:cNvGrpSpPr/>
        <p:nvPr/>
      </p:nvGrpSpPr>
      <p:grpSpPr>
        <a:xfrm>
          <a:off x="0" y="0"/>
          <a:ext cx="0" cy="0"/>
          <a:chOff x="0" y="0"/>
          <a:chExt cx="0" cy="0"/>
        </a:xfrm>
      </p:grpSpPr>
      <p:sp>
        <p:nvSpPr>
          <p:cNvPr id="180" name="Google Shape;180;p22">
            <a:extLst>
              <a:ext uri="{FF2B5EF4-FFF2-40B4-BE49-F238E27FC236}">
                <a16:creationId xmlns:a16="http://schemas.microsoft.com/office/drawing/2014/main" id="{74FA4651-14DD-49E6-2AF8-B7B90BAB50F2}"/>
              </a:ext>
            </a:extLst>
          </p:cNvPr>
          <p:cNvSpPr/>
          <p:nvPr/>
        </p:nvSpPr>
        <p:spPr>
          <a:xfrm>
            <a:off x="5619750" y="2709862"/>
            <a:ext cx="952500" cy="476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1" name="Google Shape;181;p22">
            <a:extLst>
              <a:ext uri="{FF2B5EF4-FFF2-40B4-BE49-F238E27FC236}">
                <a16:creationId xmlns:a16="http://schemas.microsoft.com/office/drawing/2014/main" id="{3A9F05EE-2ADB-3E39-5381-7368395F81D2}"/>
              </a:ext>
            </a:extLst>
          </p:cNvPr>
          <p:cNvSpPr txBox="1"/>
          <p:nvPr/>
        </p:nvSpPr>
        <p:spPr>
          <a:xfrm>
            <a:off x="907627" y="3125613"/>
            <a:ext cx="10376745" cy="6924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500" b="1" dirty="0">
                <a:solidFill>
                  <a:srgbClr val="003366"/>
                </a:solidFill>
                <a:latin typeface="Poppins"/>
                <a:cs typeface="Poppins"/>
                <a:sym typeface="Poppins"/>
              </a:rPr>
              <a:t>Introduction to RAG</a:t>
            </a:r>
            <a:endParaRPr dirty="0"/>
          </a:p>
        </p:txBody>
      </p:sp>
      <p:sp>
        <p:nvSpPr>
          <p:cNvPr id="2" name="Rectangle 1">
            <a:extLst>
              <a:ext uri="{FF2B5EF4-FFF2-40B4-BE49-F238E27FC236}">
                <a16:creationId xmlns:a16="http://schemas.microsoft.com/office/drawing/2014/main" id="{C5929CA7-AD90-2BE2-73AC-8F14932E7564}"/>
              </a:ext>
            </a:extLst>
          </p:cNvPr>
          <p:cNvSpPr/>
          <p:nvPr/>
        </p:nvSpPr>
        <p:spPr>
          <a:xfrm>
            <a:off x="0" y="0"/>
            <a:ext cx="12192000" cy="6858000"/>
          </a:xfrm>
          <a:prstGeom prst="rect">
            <a:avLst/>
          </a:prstGeom>
          <a:solidFill>
            <a:srgbClr val="EBE3D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73454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A4930-82DC-0756-BB44-099F5E2FF99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36F839A-FF19-7248-76FD-9F35A9CE8AC7}"/>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1" y="0"/>
            <a:ext cx="12191999" cy="6459181"/>
          </a:xfrm>
          <a:prstGeom prst="rect">
            <a:avLst/>
          </a:prstGeom>
          <a:solidFill>
            <a:schemeClr val="accent5">
              <a:lumMod val="20000"/>
              <a:lumOff val="80000"/>
            </a:schemeClr>
          </a:solidFill>
        </p:spPr>
      </p:pic>
      <p:sp>
        <p:nvSpPr>
          <p:cNvPr id="2" name="Title 1">
            <a:extLst>
              <a:ext uri="{FF2B5EF4-FFF2-40B4-BE49-F238E27FC236}">
                <a16:creationId xmlns:a16="http://schemas.microsoft.com/office/drawing/2014/main" id="{256478AA-482D-DD6C-1FEC-EFEDFCD6307F}"/>
              </a:ext>
            </a:extLst>
          </p:cNvPr>
          <p:cNvSpPr>
            <a:spLocks noGrp="1"/>
          </p:cNvSpPr>
          <p:nvPr>
            <p:ph type="title"/>
          </p:nvPr>
        </p:nvSpPr>
        <p:spPr>
          <a:xfrm>
            <a:off x="79512" y="2830617"/>
            <a:ext cx="12021312" cy="598383"/>
          </a:xfrm>
        </p:spPr>
        <p:txBody>
          <a:bodyPr/>
          <a:lstStyle/>
          <a:p>
            <a:pPr algn="ctr"/>
            <a:r>
              <a:rPr lang="en-US" dirty="0"/>
              <a:t>Lab 5 – Simplifying Graph RAG with Frameworks</a:t>
            </a:r>
          </a:p>
        </p:txBody>
      </p:sp>
      <p:sp>
        <p:nvSpPr>
          <p:cNvPr id="6" name="TextBox 5">
            <a:extLst>
              <a:ext uri="{FF2B5EF4-FFF2-40B4-BE49-F238E27FC236}">
                <a16:creationId xmlns:a16="http://schemas.microsoft.com/office/drawing/2014/main" id="{85850BF9-91DD-D6F0-EAA4-0B1704E5FD03}"/>
              </a:ext>
            </a:extLst>
          </p:cNvPr>
          <p:cNvSpPr txBox="1"/>
          <p:nvPr/>
        </p:nvSpPr>
        <p:spPr>
          <a:xfrm>
            <a:off x="79512" y="4259307"/>
            <a:ext cx="12021312" cy="707886"/>
          </a:xfrm>
          <a:prstGeom prst="rect">
            <a:avLst/>
          </a:prstGeom>
          <a:noFill/>
        </p:spPr>
        <p:txBody>
          <a:bodyPr wrap="square">
            <a:spAutoFit/>
          </a:bodyPr>
          <a:lstStyle/>
          <a:p>
            <a:pPr algn="ct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Purpose: </a:t>
            </a:r>
            <a:r>
              <a:rPr lang="en-US" sz="2000" i="1" dirty="0">
                <a:solidFill>
                  <a:schemeClr val="bg1"/>
                </a:solidFill>
              </a:rPr>
              <a:t>In this lab, </a:t>
            </a:r>
            <a:r>
              <a:rPr lang="en-US" sz="2000" i="1" dirty="0">
                <a:solidFill>
                  <a:schemeClr val="bg1"/>
                </a:solidFill>
                <a:cs typeface="Arial" panose="020B0604020202020204" pitchFamily="34" charset="0"/>
              </a:rPr>
              <a:t>we’ll see how to simplify Graph RAG by leveraging frameworks and using LLMs to generate queries</a:t>
            </a:r>
            <a:endParaRPr lang="en-US" sz="2000" i="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1DE7B94A-D1A5-5BE2-CE3F-8C879AA551DC}"/>
              </a:ext>
            </a:extLst>
          </p:cNvPr>
          <p:cNvPicPr>
            <a:picLocks noChangeAspect="1"/>
          </p:cNvPicPr>
          <p:nvPr/>
        </p:nvPicPr>
        <p:blipFill>
          <a:blip r:embed="rId4"/>
          <a:stretch>
            <a:fillRect/>
          </a:stretch>
        </p:blipFill>
        <p:spPr>
          <a:xfrm>
            <a:off x="3949148" y="398819"/>
            <a:ext cx="4494228" cy="1429981"/>
          </a:xfrm>
          <a:prstGeom prst="rect">
            <a:avLst/>
          </a:prstGeom>
        </p:spPr>
      </p:pic>
    </p:spTree>
    <p:extLst>
      <p:ext uri="{BB962C8B-B14F-4D97-AF65-F5344CB8AC3E}">
        <p14:creationId xmlns:p14="http://schemas.microsoft.com/office/powerpoint/2010/main" val="1884815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117C-994B-7610-1E11-4E2223671789}"/>
              </a:ext>
            </a:extLst>
          </p:cNvPr>
          <p:cNvSpPr>
            <a:spLocks noGrp="1"/>
          </p:cNvSpPr>
          <p:nvPr>
            <p:ph type="title"/>
          </p:nvPr>
        </p:nvSpPr>
        <p:spPr/>
        <p:txBody>
          <a:bodyPr/>
          <a:lstStyle/>
          <a:p>
            <a:endParaRPr lang="en-US" dirty="0"/>
          </a:p>
        </p:txBody>
      </p:sp>
      <p:pic>
        <p:nvPicPr>
          <p:cNvPr id="6" name="Content Placeholder 5" descr="A logo of a person with a person in the air&#10;&#10;AI-generated content may be incorrect.">
            <a:extLst>
              <a:ext uri="{FF2B5EF4-FFF2-40B4-BE49-F238E27FC236}">
                <a16:creationId xmlns:a16="http://schemas.microsoft.com/office/drawing/2014/main" id="{5BA5D2D2-DDF8-0F09-0455-E4E1E17103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0100" y="1766094"/>
            <a:ext cx="876300" cy="838200"/>
          </a:xfrm>
        </p:spPr>
      </p:pic>
      <p:pic>
        <p:nvPicPr>
          <p:cNvPr id="4" name="Picture 3">
            <a:extLst>
              <a:ext uri="{FF2B5EF4-FFF2-40B4-BE49-F238E27FC236}">
                <a16:creationId xmlns:a16="http://schemas.microsoft.com/office/drawing/2014/main" id="{E60E339C-E4AC-0BA6-0B0A-A62B982ACB9F}"/>
              </a:ext>
            </a:extLst>
          </p:cNvPr>
          <p:cNvPicPr>
            <a:picLocks noChangeAspect="1"/>
          </p:cNvPicPr>
          <p:nvPr/>
        </p:nvPicPr>
        <p:blipFill>
          <a:blip r:embed="rId3"/>
          <a:stretch>
            <a:fillRect/>
          </a:stretch>
        </p:blipFill>
        <p:spPr>
          <a:xfrm>
            <a:off x="0" y="-20894"/>
            <a:ext cx="12192000" cy="6878894"/>
          </a:xfrm>
          <a:prstGeom prst="rect">
            <a:avLst/>
          </a:prstGeom>
        </p:spPr>
      </p:pic>
      <p:pic>
        <p:nvPicPr>
          <p:cNvPr id="8" name="Picture 7" descr="A logo of a person with a person in the air&#10;&#10;AI-generated content may be incorrect.">
            <a:extLst>
              <a:ext uri="{FF2B5EF4-FFF2-40B4-BE49-F238E27FC236}">
                <a16:creationId xmlns:a16="http://schemas.microsoft.com/office/drawing/2014/main" id="{CB422C39-A376-9274-9C2E-C0A24AAC9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8" y="8409"/>
            <a:ext cx="876300" cy="838200"/>
          </a:xfrm>
          <a:prstGeom prst="rect">
            <a:avLst/>
          </a:prstGeom>
        </p:spPr>
      </p:pic>
    </p:spTree>
    <p:extLst>
      <p:ext uri="{BB962C8B-B14F-4D97-AF65-F5344CB8AC3E}">
        <p14:creationId xmlns:p14="http://schemas.microsoft.com/office/powerpoint/2010/main" val="4203701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CA5BEE-785F-2F80-545B-7616038392F9}"/>
              </a:ext>
            </a:extLst>
          </p:cNvPr>
          <p:cNvSpPr>
            <a:spLocks noGrp="1"/>
          </p:cNvSpPr>
          <p:nvPr>
            <p:ph type="title"/>
          </p:nvPr>
        </p:nvSpPr>
        <p:spPr/>
        <p:txBody>
          <a:bodyPr/>
          <a:lstStyle/>
          <a:p>
            <a:r>
              <a:rPr lang="en-US" dirty="0"/>
              <a:t>Implementing RAG - Data Stores</a:t>
            </a:r>
          </a:p>
        </p:txBody>
      </p:sp>
      <p:sp>
        <p:nvSpPr>
          <p:cNvPr id="5" name="Content Placeholder 4">
            <a:extLst>
              <a:ext uri="{FF2B5EF4-FFF2-40B4-BE49-F238E27FC236}">
                <a16:creationId xmlns:a16="http://schemas.microsoft.com/office/drawing/2014/main" id="{50E135A7-2160-A530-2420-59BA71FDBEA6}"/>
              </a:ext>
            </a:extLst>
          </p:cNvPr>
          <p:cNvSpPr>
            <a:spLocks noGrp="1"/>
          </p:cNvSpPr>
          <p:nvPr>
            <p:ph idx="1"/>
          </p:nvPr>
        </p:nvSpPr>
        <p:spPr>
          <a:xfrm>
            <a:off x="850899" y="1143001"/>
            <a:ext cx="10934700" cy="3243804"/>
          </a:xfrm>
        </p:spPr>
        <p:txBody>
          <a:bodyPr/>
          <a:lstStyle/>
          <a:p>
            <a:r>
              <a:rPr lang="en-US" dirty="0"/>
              <a:t>Data stores (databases) for RAG are primarily either:</a:t>
            </a:r>
          </a:p>
          <a:p>
            <a:pPr lvl="1"/>
            <a:r>
              <a:rPr lang="en-US" dirty="0"/>
              <a:t>Vector databases</a:t>
            </a:r>
          </a:p>
          <a:p>
            <a:pPr lvl="1"/>
            <a:r>
              <a:rPr lang="en-US" dirty="0"/>
              <a:t>Graph databases</a:t>
            </a:r>
          </a:p>
          <a:p>
            <a:pPr lvl="1"/>
            <a:r>
              <a:rPr lang="en-US" dirty="0"/>
              <a:t>Hybrid</a:t>
            </a:r>
          </a:p>
        </p:txBody>
      </p:sp>
      <p:pic>
        <p:nvPicPr>
          <p:cNvPr id="2" name="Picture 1">
            <a:extLst>
              <a:ext uri="{FF2B5EF4-FFF2-40B4-BE49-F238E27FC236}">
                <a16:creationId xmlns:a16="http://schemas.microsoft.com/office/drawing/2014/main" id="{499CF892-E6F6-6F7F-0D91-A10B9634654F}"/>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4572000" y="1852049"/>
            <a:ext cx="6573078" cy="4753001"/>
          </a:xfrm>
          <a:prstGeom prst="rect">
            <a:avLst/>
          </a:prstGeom>
        </p:spPr>
      </p:pic>
    </p:spTree>
    <p:extLst>
      <p:ext uri="{BB962C8B-B14F-4D97-AF65-F5344CB8AC3E}">
        <p14:creationId xmlns:p14="http://schemas.microsoft.com/office/powerpoint/2010/main" val="4187004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3"/>
          <p:cNvSpPr txBox="1"/>
          <p:nvPr/>
        </p:nvSpPr>
        <p:spPr>
          <a:xfrm>
            <a:off x="2500550" y="2219325"/>
            <a:ext cx="7190898" cy="10096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250" b="1" i="0" u="none" strike="noStrike" cap="none">
                <a:solidFill>
                  <a:srgbClr val="003366"/>
                </a:solidFill>
                <a:latin typeface="Poppins"/>
                <a:ea typeface="Poppins"/>
                <a:cs typeface="Poppins"/>
                <a:sym typeface="Poppins"/>
              </a:rPr>
              <a:t>Hybrid RAG</a:t>
            </a:r>
            <a:endParaRPr/>
          </a:p>
        </p:txBody>
      </p:sp>
      <p:sp>
        <p:nvSpPr>
          <p:cNvPr id="86" name="Google Shape;86;p13"/>
          <p:cNvSpPr txBox="1"/>
          <p:nvPr/>
        </p:nvSpPr>
        <p:spPr>
          <a:xfrm>
            <a:off x="2500550" y="3228975"/>
            <a:ext cx="7190898" cy="685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600" b="0" i="0" u="none" strike="noStrike" cap="none">
                <a:solidFill>
                  <a:srgbClr val="00A79D"/>
                </a:solidFill>
                <a:latin typeface="Poppins"/>
                <a:ea typeface="Poppins"/>
                <a:cs typeface="Poppins"/>
                <a:sym typeface="Poppins"/>
              </a:rPr>
              <a:t>Semantic + Knowledge Graph</a:t>
            </a:r>
            <a:endParaRPr/>
          </a:p>
        </p:txBody>
      </p:sp>
      <p:sp>
        <p:nvSpPr>
          <p:cNvPr id="87" name="Google Shape;87;p13"/>
          <p:cNvSpPr txBox="1"/>
          <p:nvPr/>
        </p:nvSpPr>
        <p:spPr>
          <a:xfrm>
            <a:off x="2671761" y="4067175"/>
            <a:ext cx="6848475" cy="41549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0" i="0" u="none" strike="noStrike" cap="none" dirty="0">
                <a:solidFill>
                  <a:srgbClr val="334155"/>
                </a:solidFill>
                <a:latin typeface="Lato"/>
                <a:ea typeface="Lato"/>
                <a:cs typeface="Lato"/>
                <a:sym typeface="Lato"/>
              </a:rPr>
              <a:t>Combining Meaning and Structure for Complete Retrieval</a:t>
            </a:r>
            <a:endParaRPr dirty="0"/>
          </a:p>
        </p:txBody>
      </p:sp>
      <p:sp>
        <p:nvSpPr>
          <p:cNvPr id="2" name="Rectangle 1">
            <a:extLst>
              <a:ext uri="{FF2B5EF4-FFF2-40B4-BE49-F238E27FC236}">
                <a16:creationId xmlns:a16="http://schemas.microsoft.com/office/drawing/2014/main" id="{263B2693-30F4-9125-58F8-916AEB1F7371}"/>
              </a:ext>
            </a:extLst>
          </p:cNvPr>
          <p:cNvSpPr/>
          <p:nvPr/>
        </p:nvSpPr>
        <p:spPr>
          <a:xfrm>
            <a:off x="0" y="-12217"/>
            <a:ext cx="12192000" cy="6858000"/>
          </a:xfrm>
          <a:prstGeom prst="rect">
            <a:avLst/>
          </a:prstGeom>
          <a:solidFill>
            <a:srgbClr val="EBE3D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4"/>
          <p:cNvSpPr txBox="1"/>
          <p:nvPr/>
        </p:nvSpPr>
        <p:spPr>
          <a:xfrm>
            <a:off x="571500" y="2119312"/>
            <a:ext cx="5550693"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3366"/>
                </a:solidFill>
                <a:latin typeface="Poppins"/>
                <a:ea typeface="Poppins"/>
                <a:cs typeface="Poppins"/>
                <a:sym typeface="Poppins"/>
              </a:rPr>
              <a:t>Semantic Search</a:t>
            </a:r>
            <a:endParaRPr/>
          </a:p>
        </p:txBody>
      </p:sp>
      <p:sp>
        <p:nvSpPr>
          <p:cNvPr id="94" name="Google Shape;94;p14"/>
          <p:cNvSpPr txBox="1"/>
          <p:nvPr/>
        </p:nvSpPr>
        <p:spPr>
          <a:xfrm>
            <a:off x="571500" y="2719387"/>
            <a:ext cx="5286375"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475569"/>
                </a:solidFill>
                <a:latin typeface="Lato"/>
                <a:ea typeface="Lato"/>
                <a:cs typeface="Lato"/>
                <a:sym typeface="Lato"/>
              </a:rPr>
              <a:t>Understands MEANING:</a:t>
            </a:r>
            <a:r>
              <a:rPr lang="en-US" sz="1350" b="0" i="0" u="none" strike="noStrike" cap="none">
                <a:solidFill>
                  <a:srgbClr val="475569"/>
                </a:solidFill>
                <a:latin typeface="Lato"/>
                <a:ea typeface="Lato"/>
                <a:cs typeface="Lato"/>
                <a:sym typeface="Lato"/>
              </a:rPr>
              <a:t> Handles natural language flexibility and vocabulary mismatches (e.g., "money back" → "refund").</a:t>
            </a:r>
            <a:endParaRPr/>
          </a:p>
        </p:txBody>
      </p:sp>
      <p:sp>
        <p:nvSpPr>
          <p:cNvPr id="95" name="Google Shape;95;p14"/>
          <p:cNvSpPr txBox="1"/>
          <p:nvPr/>
        </p:nvSpPr>
        <p:spPr>
          <a:xfrm>
            <a:off x="571500" y="3376612"/>
            <a:ext cx="5286375"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0" i="0" u="none" strike="noStrike" cap="none">
                <a:solidFill>
                  <a:srgbClr val="475569"/>
                </a:solidFill>
                <a:latin typeface="Lato"/>
                <a:ea typeface="Lato"/>
                <a:cs typeface="Lato"/>
                <a:sym typeface="Lato"/>
              </a:rPr>
              <a:t>Uses ChromaDB with vector embeddings to find conceptually related content.</a:t>
            </a:r>
            <a:endParaRPr/>
          </a:p>
        </p:txBody>
      </p:sp>
      <p:sp>
        <p:nvSpPr>
          <p:cNvPr id="96" name="Google Shape;96;p14"/>
          <p:cNvSpPr txBox="1"/>
          <p:nvPr/>
        </p:nvSpPr>
        <p:spPr>
          <a:xfrm>
            <a:off x="571500" y="4033837"/>
            <a:ext cx="5550693"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3366"/>
                </a:solidFill>
                <a:latin typeface="Poppins"/>
                <a:ea typeface="Poppins"/>
                <a:cs typeface="Poppins"/>
                <a:sym typeface="Poppins"/>
              </a:rPr>
              <a:t>Graph Search</a:t>
            </a:r>
            <a:endParaRPr/>
          </a:p>
        </p:txBody>
      </p:sp>
      <p:sp>
        <p:nvSpPr>
          <p:cNvPr id="97" name="Google Shape;97;p14"/>
          <p:cNvSpPr txBox="1"/>
          <p:nvPr/>
        </p:nvSpPr>
        <p:spPr>
          <a:xfrm>
            <a:off x="571500" y="4633912"/>
            <a:ext cx="5286375"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475569"/>
                </a:solidFill>
                <a:latin typeface="Lato"/>
                <a:ea typeface="Lato"/>
                <a:cs typeface="Lato"/>
                <a:sym typeface="Lato"/>
              </a:rPr>
              <a:t>Understands STRUCTURE:</a:t>
            </a:r>
            <a:r>
              <a:rPr lang="en-US" sz="1350" b="0" i="0" u="none" strike="noStrike" cap="none">
                <a:solidFill>
                  <a:srgbClr val="475569"/>
                </a:solidFill>
                <a:latin typeface="Lato"/>
                <a:ea typeface="Lato"/>
                <a:cs typeface="Lato"/>
                <a:sym typeface="Lato"/>
              </a:rPr>
              <a:t> Maps explicit relationships between entities (e.g., Pro_Series → HAS_TIMEFRAME → 14_Days).</a:t>
            </a:r>
            <a:endParaRPr/>
          </a:p>
        </p:txBody>
      </p:sp>
      <p:sp>
        <p:nvSpPr>
          <p:cNvPr id="98" name="Google Shape;98;p14"/>
          <p:cNvSpPr txBox="1"/>
          <p:nvPr/>
        </p:nvSpPr>
        <p:spPr>
          <a:xfrm>
            <a:off x="571500" y="5291137"/>
            <a:ext cx="5286375" cy="2571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0" i="0" u="none" strike="noStrike" cap="none">
                <a:solidFill>
                  <a:srgbClr val="475569"/>
                </a:solidFill>
                <a:latin typeface="Lato"/>
                <a:ea typeface="Lato"/>
                <a:cs typeface="Lato"/>
                <a:sym typeface="Lato"/>
              </a:rPr>
              <a:t>Uses Neo4j with Cypher queries for precision facts.</a:t>
            </a:r>
            <a:endParaRPr/>
          </a:p>
        </p:txBody>
      </p:sp>
      <p:pic>
        <p:nvPicPr>
          <p:cNvPr id="99" name="Google Shape;99;p14" descr="image.png"/>
          <p:cNvPicPr preferRelativeResize="0"/>
          <p:nvPr/>
        </p:nvPicPr>
        <p:blipFill rotWithShape="1">
          <a:blip r:embed="rId3">
            <a:alphaModFix/>
          </a:blip>
          <a:srcRect/>
          <a:stretch/>
        </p:blipFill>
        <p:spPr>
          <a:xfrm>
            <a:off x="6334125" y="2119312"/>
            <a:ext cx="5286375" cy="3333750"/>
          </a:xfrm>
          <a:prstGeom prst="rect">
            <a:avLst/>
          </a:prstGeom>
          <a:noFill/>
          <a:ln>
            <a:noFill/>
          </a:ln>
        </p:spPr>
      </p:pic>
      <p:sp>
        <p:nvSpPr>
          <p:cNvPr id="100" name="Google Shape;100;p14"/>
          <p:cNvSpPr txBox="1"/>
          <p:nvPr/>
        </p:nvSpPr>
        <p:spPr>
          <a:xfrm>
            <a:off x="757031" y="226944"/>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1" i="0" u="none" strike="noStrike" cap="none" dirty="0">
                <a:solidFill>
                  <a:srgbClr val="003366"/>
                </a:solidFill>
                <a:latin typeface="Poppins"/>
                <a:ea typeface="Poppins"/>
                <a:cs typeface="Poppins"/>
                <a:sym typeface="Poppins"/>
              </a:rPr>
              <a:t>Meaning vs Structure</a:t>
            </a:r>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1" name="Google Shape;121;p15" descr="image.png"/>
          <p:cNvPicPr preferRelativeResize="0"/>
          <p:nvPr/>
        </p:nvPicPr>
        <p:blipFill rotWithShape="1">
          <a:blip r:embed="rId3">
            <a:alphaModFix/>
          </a:blip>
          <a:srcRect/>
          <a:stretch/>
        </p:blipFill>
        <p:spPr>
          <a:xfrm>
            <a:off x="6334125" y="2024062"/>
            <a:ext cx="5286375" cy="3810000"/>
          </a:xfrm>
          <a:prstGeom prst="rect">
            <a:avLst/>
          </a:prstGeom>
          <a:noFill/>
          <a:ln>
            <a:noFill/>
          </a:ln>
        </p:spPr>
      </p:pic>
      <p:sp>
        <p:nvSpPr>
          <p:cNvPr id="122" name="Google Shape;122;p15"/>
          <p:cNvSpPr txBox="1"/>
          <p:nvPr/>
        </p:nvSpPr>
        <p:spPr>
          <a:xfrm>
            <a:off x="571500" y="806518"/>
            <a:ext cx="5286375"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334155"/>
                </a:solidFill>
                <a:latin typeface="Lato"/>
                <a:ea typeface="Lato"/>
                <a:cs typeface="Lato"/>
                <a:sym typeface="Lato"/>
              </a:rPr>
              <a:t>A pre-built graph in Neo4j extracted from </a:t>
            </a:r>
            <a:r>
              <a:rPr lang="en-US" sz="1500" b="0" i="0" u="none" strike="noStrike" cap="none" dirty="0" err="1">
                <a:solidFill>
                  <a:srgbClr val="334155"/>
                </a:solidFill>
                <a:latin typeface="Lato"/>
                <a:ea typeface="Lato"/>
                <a:cs typeface="Lato"/>
                <a:sym typeface="Lato"/>
              </a:rPr>
              <a:t>OmniTech</a:t>
            </a:r>
            <a:r>
              <a:rPr lang="en-US" sz="1500" b="0" i="0" u="none" strike="noStrike" cap="none" dirty="0">
                <a:solidFill>
                  <a:srgbClr val="334155"/>
                </a:solidFill>
                <a:latin typeface="Lato"/>
                <a:ea typeface="Lato"/>
                <a:cs typeface="Lato"/>
                <a:sym typeface="Lato"/>
              </a:rPr>
              <a:t> PDFs:</a:t>
            </a:r>
            <a:endParaRPr dirty="0"/>
          </a:p>
        </p:txBody>
      </p:sp>
      <p:sp>
        <p:nvSpPr>
          <p:cNvPr id="123" name="Google Shape;123;p15"/>
          <p:cNvSpPr txBox="1"/>
          <p:nvPr/>
        </p:nvSpPr>
        <p:spPr>
          <a:xfrm>
            <a:off x="1663147" y="6110254"/>
            <a:ext cx="10909854" cy="346249"/>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334155"/>
                </a:solidFill>
                <a:latin typeface="Lato"/>
                <a:ea typeface="Lato"/>
                <a:cs typeface="Lato"/>
                <a:sym typeface="Lato"/>
              </a:rPr>
              <a:t>This allows the agent to traverse facts like a map rather than just searching for text chunks.</a:t>
            </a:r>
            <a:endParaRPr dirty="0"/>
          </a:p>
        </p:txBody>
      </p:sp>
      <p:sp>
        <p:nvSpPr>
          <p:cNvPr id="125" name="Google Shape;125;p15"/>
          <p:cNvSpPr txBox="1"/>
          <p:nvPr/>
        </p:nvSpPr>
        <p:spPr>
          <a:xfrm>
            <a:off x="6652179" y="807243"/>
            <a:ext cx="4905375"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dirty="0">
                <a:solidFill>
                  <a:srgbClr val="334155"/>
                </a:solidFill>
                <a:latin typeface="Lato"/>
                <a:ea typeface="Lato"/>
                <a:cs typeface="Lato"/>
                <a:sym typeface="Lato"/>
              </a:rPr>
              <a:t>36 Nodes &amp; 48 Relationships</a:t>
            </a:r>
            <a:endParaRPr dirty="0"/>
          </a:p>
        </p:txBody>
      </p:sp>
      <p:sp>
        <p:nvSpPr>
          <p:cNvPr id="126" name="Google Shape;126;p15"/>
          <p:cNvSpPr txBox="1"/>
          <p:nvPr/>
        </p:nvSpPr>
        <p:spPr>
          <a:xfrm>
            <a:off x="647700" y="1403121"/>
            <a:ext cx="5749787" cy="346249"/>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dirty="0">
                <a:solidFill>
                  <a:srgbClr val="334155"/>
                </a:solidFill>
                <a:latin typeface="Lato"/>
                <a:ea typeface="Lato"/>
                <a:cs typeface="Lato"/>
                <a:sym typeface="Lato"/>
              </a:rPr>
              <a:t>Key Entities:</a:t>
            </a:r>
            <a:r>
              <a:rPr lang="en-US" sz="1500" b="0" i="0" u="none" strike="noStrike" cap="none" dirty="0">
                <a:solidFill>
                  <a:srgbClr val="334155"/>
                </a:solidFill>
                <a:latin typeface="Lato"/>
                <a:ea typeface="Lato"/>
                <a:cs typeface="Lato"/>
                <a:sym typeface="Lato"/>
              </a:rPr>
              <a:t> Products, Policies, Contacts, </a:t>
            </a:r>
            <a:r>
              <a:rPr lang="en-US" sz="1500" b="0" i="0" u="none" strike="noStrike" cap="none" dirty="0" err="1">
                <a:solidFill>
                  <a:srgbClr val="334155"/>
                </a:solidFill>
                <a:latin typeface="Lato"/>
                <a:ea typeface="Lato"/>
                <a:cs typeface="Lato"/>
                <a:sym typeface="Lato"/>
              </a:rPr>
              <a:t>TimeFrames</a:t>
            </a:r>
            <a:r>
              <a:rPr lang="en-US" sz="1500" b="0" i="0" u="none" strike="noStrike" cap="none" dirty="0">
                <a:solidFill>
                  <a:srgbClr val="334155"/>
                </a:solidFill>
                <a:latin typeface="Lato"/>
                <a:ea typeface="Lato"/>
                <a:cs typeface="Lato"/>
                <a:sym typeface="Lato"/>
              </a:rPr>
              <a:t>, Conditions.</a:t>
            </a:r>
            <a:endParaRPr dirty="0"/>
          </a:p>
        </p:txBody>
      </p:sp>
      <p:sp>
        <p:nvSpPr>
          <p:cNvPr id="127" name="Google Shape;127;p15"/>
          <p:cNvSpPr txBox="1"/>
          <p:nvPr/>
        </p:nvSpPr>
        <p:spPr>
          <a:xfrm>
            <a:off x="6785941" y="1336397"/>
            <a:ext cx="5330029" cy="346249"/>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dirty="0">
                <a:solidFill>
                  <a:srgbClr val="334155"/>
                </a:solidFill>
                <a:latin typeface="Lato"/>
                <a:ea typeface="Lato"/>
                <a:cs typeface="Lato"/>
                <a:sym typeface="Lato"/>
              </a:rPr>
              <a:t>Relationships:</a:t>
            </a:r>
            <a:r>
              <a:rPr lang="en-US" sz="1500" b="0" i="0" u="none" strike="noStrike" cap="none" dirty="0">
                <a:solidFill>
                  <a:srgbClr val="334155"/>
                </a:solidFill>
                <a:latin typeface="Lato"/>
                <a:ea typeface="Lato"/>
                <a:cs typeface="Lato"/>
                <a:sym typeface="Lato"/>
              </a:rPr>
              <a:t> APPLIES_TO, HAS_TIMEFRAME, HANDLES.</a:t>
            </a:r>
            <a:endParaRPr dirty="0"/>
          </a:p>
        </p:txBody>
      </p:sp>
      <p:pic>
        <p:nvPicPr>
          <p:cNvPr id="128" name="Google Shape;128;p15" descr="image.png"/>
          <p:cNvPicPr preferRelativeResize="0"/>
          <p:nvPr/>
        </p:nvPicPr>
        <p:blipFill rotWithShape="1">
          <a:blip r:embed="rId4">
            <a:alphaModFix/>
          </a:blip>
          <a:srcRect/>
          <a:stretch/>
        </p:blipFill>
        <p:spPr>
          <a:xfrm>
            <a:off x="6096000" y="873917"/>
            <a:ext cx="228600" cy="247650"/>
          </a:xfrm>
          <a:prstGeom prst="rect">
            <a:avLst/>
          </a:prstGeom>
          <a:noFill/>
          <a:ln>
            <a:noFill/>
          </a:ln>
        </p:spPr>
      </p:pic>
      <p:pic>
        <p:nvPicPr>
          <p:cNvPr id="129" name="Google Shape;129;p15" descr="image.png"/>
          <p:cNvPicPr preferRelativeResize="0"/>
          <p:nvPr/>
        </p:nvPicPr>
        <p:blipFill rotWithShape="1">
          <a:blip r:embed="rId5">
            <a:alphaModFix/>
          </a:blip>
          <a:srcRect/>
          <a:stretch/>
        </p:blipFill>
        <p:spPr>
          <a:xfrm>
            <a:off x="253448" y="1469747"/>
            <a:ext cx="200025" cy="247650"/>
          </a:xfrm>
          <a:prstGeom prst="rect">
            <a:avLst/>
          </a:prstGeom>
          <a:noFill/>
          <a:ln>
            <a:noFill/>
          </a:ln>
        </p:spPr>
      </p:pic>
      <p:pic>
        <p:nvPicPr>
          <p:cNvPr id="130" name="Google Shape;130;p15" descr="image.png"/>
          <p:cNvPicPr preferRelativeResize="0"/>
          <p:nvPr/>
        </p:nvPicPr>
        <p:blipFill rotWithShape="1">
          <a:blip r:embed="rId6">
            <a:alphaModFix/>
          </a:blip>
          <a:srcRect/>
          <a:stretch/>
        </p:blipFill>
        <p:spPr>
          <a:xfrm>
            <a:off x="6448839" y="1414461"/>
            <a:ext cx="285750" cy="247650"/>
          </a:xfrm>
          <a:prstGeom prst="rect">
            <a:avLst/>
          </a:prstGeom>
          <a:noFill/>
          <a:ln>
            <a:noFill/>
          </a:ln>
        </p:spPr>
      </p:pic>
      <p:sp>
        <p:nvSpPr>
          <p:cNvPr id="131" name="Google Shape;131;p15"/>
          <p:cNvSpPr txBox="1"/>
          <p:nvPr/>
        </p:nvSpPr>
        <p:spPr>
          <a:xfrm>
            <a:off x="891001" y="196694"/>
            <a:ext cx="11401425"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dirty="0">
                <a:solidFill>
                  <a:srgbClr val="003366"/>
                </a:solidFill>
                <a:latin typeface="Poppins"/>
                <a:ea typeface="Poppins"/>
                <a:cs typeface="Poppins"/>
                <a:sym typeface="Poppins"/>
              </a:rPr>
              <a:t>The </a:t>
            </a:r>
            <a:r>
              <a:rPr lang="en-US" sz="3300" b="1" i="0" u="none" strike="noStrike" cap="none" dirty="0" err="1">
                <a:solidFill>
                  <a:srgbClr val="003366"/>
                </a:solidFill>
                <a:latin typeface="Poppins"/>
                <a:ea typeface="Poppins"/>
                <a:cs typeface="Poppins"/>
                <a:sym typeface="Poppins"/>
              </a:rPr>
              <a:t>OmniTech</a:t>
            </a:r>
            <a:r>
              <a:rPr lang="en-US" sz="3300" b="1" i="0" u="none" strike="noStrike" cap="none" dirty="0">
                <a:solidFill>
                  <a:srgbClr val="003366"/>
                </a:solidFill>
                <a:latin typeface="Poppins"/>
                <a:ea typeface="Poppins"/>
                <a:cs typeface="Poppins"/>
                <a:sym typeface="Poppins"/>
              </a:rPr>
              <a:t> Knowledge Graph</a:t>
            </a:r>
            <a:endParaRPr dirty="0"/>
          </a:p>
        </p:txBody>
      </p:sp>
      <p:pic>
        <p:nvPicPr>
          <p:cNvPr id="2" name="Picture 1">
            <a:extLst>
              <a:ext uri="{FF2B5EF4-FFF2-40B4-BE49-F238E27FC236}">
                <a16:creationId xmlns:a16="http://schemas.microsoft.com/office/drawing/2014/main" id="{86C823D7-B5BB-DC1C-577B-91B88C7DBFA7}"/>
              </a:ext>
            </a:extLst>
          </p:cNvPr>
          <p:cNvPicPr>
            <a:picLocks noChangeAspect="1"/>
          </p:cNvPicPr>
          <p:nvPr/>
        </p:nvPicPr>
        <p:blipFill>
          <a:blip r:embed="rId7"/>
          <a:stretch>
            <a:fillRect/>
          </a:stretch>
        </p:blipFill>
        <p:spPr>
          <a:xfrm>
            <a:off x="1462992" y="1772341"/>
            <a:ext cx="8789766" cy="440463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graphicFrame>
        <p:nvGraphicFramePr>
          <p:cNvPr id="123" name="Google Shape;123;p16"/>
          <p:cNvGraphicFramePr/>
          <p:nvPr/>
        </p:nvGraphicFramePr>
        <p:xfrm>
          <a:off x="571500" y="2238375"/>
          <a:ext cx="5286375" cy="3238500"/>
        </p:xfrm>
        <a:graphic>
          <a:graphicData uri="http://schemas.openxmlformats.org/drawingml/2006/table">
            <a:tbl>
              <a:tblPr firstRow="1" bandRow="1">
                <a:noFill/>
              </a:tblPr>
              <a:tblGrid>
                <a:gridCol w="1276350">
                  <a:extLst>
                    <a:ext uri="{9D8B030D-6E8A-4147-A177-3AD203B41FA5}">
                      <a16:colId xmlns:a16="http://schemas.microsoft.com/office/drawing/2014/main" val="20000"/>
                    </a:ext>
                  </a:extLst>
                </a:gridCol>
                <a:gridCol w="4010025">
                  <a:extLst>
                    <a:ext uri="{9D8B030D-6E8A-4147-A177-3AD203B41FA5}">
                      <a16:colId xmlns:a16="http://schemas.microsoft.com/office/drawing/2014/main" val="20001"/>
                    </a:ext>
                  </a:extLst>
                </a:gridCol>
              </a:tblGrid>
              <a:tr h="809625">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Approach</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How it Works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extLst>
                  <a:ext uri="{0D108BD9-81ED-4DB2-BD59-A6C34878D82A}">
                    <a16:rowId xmlns:a16="http://schemas.microsoft.com/office/drawing/2014/main" val="10000"/>
                  </a:ext>
                </a:extLst>
              </a:tr>
              <a:tr h="809625">
                <a:tc>
                  <a:txBody>
                    <a:bodyPr/>
                    <a:lstStyle/>
                    <a:p>
                      <a:pPr marL="0" marR="0" lvl="0" indent="0" algn="l" rtl="0">
                        <a:spcBef>
                          <a:spcPts val="0"/>
                        </a:spcBef>
                        <a:spcAft>
                          <a:spcPts val="0"/>
                        </a:spcAft>
                        <a:buNone/>
                      </a:pPr>
                      <a:r>
                        <a:rPr lang="en-US" sz="1350" b="1" i="0" u="none" strike="noStrike" cap="none">
                          <a:solidFill>
                            <a:srgbClr val="475569"/>
                          </a:solidFill>
                          <a:latin typeface="Lato"/>
                          <a:ea typeface="Lato"/>
                          <a:cs typeface="Lato"/>
                          <a:sym typeface="Lato"/>
                        </a:rPr>
                        <a:t>Manual</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350" b="0" i="0" u="none" strike="noStrike" cap="none">
                          <a:solidFill>
                            <a:srgbClr val="475569"/>
                          </a:solidFill>
                          <a:latin typeface="Lato"/>
                          <a:ea typeface="Lato"/>
                          <a:cs typeface="Lato"/>
                          <a:sym typeface="Lato"/>
                        </a:rPr>
                        <a:t>Human identifies entities and relationships, structures into CSV/Cypher.</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809625">
                <a:tc>
                  <a:txBody>
                    <a:bodyPr/>
                    <a:lstStyle/>
                    <a:p>
                      <a:pPr marL="0" marR="0" lvl="0" indent="0" algn="l" rtl="0">
                        <a:spcBef>
                          <a:spcPts val="0"/>
                        </a:spcBef>
                        <a:spcAft>
                          <a:spcPts val="0"/>
                        </a:spcAft>
                        <a:buNone/>
                      </a:pPr>
                      <a:r>
                        <a:rPr lang="en-US" sz="1350" b="1" i="0" u="none" strike="noStrike" cap="none">
                          <a:solidFill>
                            <a:srgbClr val="475569"/>
                          </a:solidFill>
                          <a:latin typeface="Lato"/>
                          <a:ea typeface="Lato"/>
                          <a:cs typeface="Lato"/>
                          <a:sym typeface="Lato"/>
                        </a:rPr>
                        <a:t>NER</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350" b="0" i="0" u="none" strike="noStrike" cap="none">
                          <a:solidFill>
                            <a:srgbClr val="475569"/>
                          </a:solidFill>
                          <a:latin typeface="Lato"/>
                          <a:ea typeface="Lato"/>
                          <a:cs typeface="Lato"/>
                          <a:sym typeface="Lato"/>
                        </a:rPr>
                        <a:t>NLP models identify entities (names, dates, orgs) automatically.</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809625">
                <a:tc>
                  <a:txBody>
                    <a:bodyPr/>
                    <a:lstStyle/>
                    <a:p>
                      <a:pPr marL="0" marR="0" lvl="0" indent="0" algn="l" rtl="0">
                        <a:spcBef>
                          <a:spcPts val="0"/>
                        </a:spcBef>
                        <a:spcAft>
                          <a:spcPts val="0"/>
                        </a:spcAft>
                        <a:buNone/>
                      </a:pPr>
                      <a:r>
                        <a:rPr lang="en-US" sz="1350" b="1" i="0" u="none" strike="noStrike" cap="none">
                          <a:solidFill>
                            <a:srgbClr val="475569"/>
                          </a:solidFill>
                          <a:latin typeface="Lato"/>
                          <a:ea typeface="Lato"/>
                          <a:cs typeface="Lato"/>
                          <a:sym typeface="Lato"/>
                        </a:rPr>
                        <a:t>LLM</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350" b="0" i="0" u="none" strike="noStrike" cap="none">
                          <a:solidFill>
                            <a:srgbClr val="475569"/>
                          </a:solidFill>
                          <a:latin typeface="Lato"/>
                          <a:ea typeface="Lato"/>
                          <a:cs typeface="Lato"/>
                          <a:sym typeface="Lato"/>
                        </a:rPr>
                        <a:t>Prompting an LLM to "Extract entities and relationships" from text.</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4" name="Google Shape;124;p16"/>
          <p:cNvSpPr/>
          <p:nvPr/>
        </p:nvSpPr>
        <p:spPr>
          <a:xfrm>
            <a:off x="571500" y="2862262"/>
            <a:ext cx="12763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5" name="Google Shape;125;p16"/>
          <p:cNvSpPr/>
          <p:nvPr/>
        </p:nvSpPr>
        <p:spPr>
          <a:xfrm>
            <a:off x="1847850" y="2862262"/>
            <a:ext cx="4010025"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26" name="Google Shape;126;p16" descr="image.png"/>
          <p:cNvPicPr preferRelativeResize="0"/>
          <p:nvPr/>
        </p:nvPicPr>
        <p:blipFill rotWithShape="1">
          <a:blip r:embed="rId3">
            <a:alphaModFix/>
          </a:blip>
          <a:srcRect/>
          <a:stretch/>
        </p:blipFill>
        <p:spPr>
          <a:xfrm>
            <a:off x="6334125" y="2238375"/>
            <a:ext cx="5286375" cy="3333750"/>
          </a:xfrm>
          <a:prstGeom prst="rect">
            <a:avLst/>
          </a:prstGeom>
          <a:noFill/>
          <a:ln>
            <a:noFill/>
          </a:ln>
        </p:spPr>
      </p:pic>
      <p:sp>
        <p:nvSpPr>
          <p:cNvPr id="127" name="Google Shape;127;p16"/>
          <p:cNvSpPr/>
          <p:nvPr/>
        </p:nvSpPr>
        <p:spPr>
          <a:xfrm>
            <a:off x="571500" y="3729037"/>
            <a:ext cx="12763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8" name="Google Shape;128;p16"/>
          <p:cNvSpPr/>
          <p:nvPr/>
        </p:nvSpPr>
        <p:spPr>
          <a:xfrm>
            <a:off x="1847850" y="3729037"/>
            <a:ext cx="4010025"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9" name="Google Shape;129;p16"/>
          <p:cNvSpPr/>
          <p:nvPr/>
        </p:nvSpPr>
        <p:spPr>
          <a:xfrm>
            <a:off x="571500" y="4595812"/>
            <a:ext cx="12763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0" name="Google Shape;130;p16"/>
          <p:cNvSpPr/>
          <p:nvPr/>
        </p:nvSpPr>
        <p:spPr>
          <a:xfrm>
            <a:off x="1847850" y="4595812"/>
            <a:ext cx="4010025"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1" name="Google Shape;131;p16"/>
          <p:cNvSpPr/>
          <p:nvPr/>
        </p:nvSpPr>
        <p:spPr>
          <a:xfrm>
            <a:off x="571500" y="5462587"/>
            <a:ext cx="1276350"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2" name="Google Shape;132;p16"/>
          <p:cNvSpPr/>
          <p:nvPr/>
        </p:nvSpPr>
        <p:spPr>
          <a:xfrm>
            <a:off x="1847850" y="5462587"/>
            <a:ext cx="4010025"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3" name="Google Shape;133;p16"/>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1" i="0" u="none" strike="noStrike" cap="none">
                <a:solidFill>
                  <a:srgbClr val="003366"/>
                </a:solidFill>
                <a:latin typeface="Poppins"/>
                <a:ea typeface="Poppins"/>
                <a:cs typeface="Poppins"/>
                <a:sym typeface="Poppins"/>
              </a:rPr>
              <a:t>From Documents to Knowledge Graph</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9" name="Google Shape;139;p17" descr="image.png"/>
          <p:cNvPicPr preferRelativeResize="0"/>
          <p:nvPr/>
        </p:nvPicPr>
        <p:blipFill rotWithShape="1">
          <a:blip r:embed="rId4">
            <a:alphaModFix/>
          </a:blip>
          <a:srcRect/>
          <a:stretch/>
        </p:blipFill>
        <p:spPr>
          <a:xfrm>
            <a:off x="571500" y="2595562"/>
            <a:ext cx="5286375" cy="3067050"/>
          </a:xfrm>
          <a:prstGeom prst="rect">
            <a:avLst/>
          </a:prstGeom>
          <a:noFill/>
          <a:ln>
            <a:noFill/>
          </a:ln>
        </p:spPr>
      </p:pic>
      <p:pic>
        <p:nvPicPr>
          <p:cNvPr id="140" name="Google Shape;140;p17" descr="image.png"/>
          <p:cNvPicPr preferRelativeResize="0"/>
          <p:nvPr/>
        </p:nvPicPr>
        <p:blipFill rotWithShape="1">
          <a:blip r:embed="rId5">
            <a:alphaModFix/>
          </a:blip>
          <a:srcRect/>
          <a:stretch/>
        </p:blipFill>
        <p:spPr>
          <a:xfrm>
            <a:off x="6334125" y="2595562"/>
            <a:ext cx="5286375" cy="3067050"/>
          </a:xfrm>
          <a:prstGeom prst="rect">
            <a:avLst/>
          </a:prstGeom>
          <a:noFill/>
          <a:ln>
            <a:noFill/>
          </a:ln>
        </p:spPr>
      </p:pic>
      <p:pic>
        <p:nvPicPr>
          <p:cNvPr id="141" name="Google Shape;141;p17" descr="image.png"/>
          <p:cNvPicPr preferRelativeResize="0"/>
          <p:nvPr/>
        </p:nvPicPr>
        <p:blipFill rotWithShape="1">
          <a:blip r:embed="rId6">
            <a:alphaModFix/>
          </a:blip>
          <a:srcRect/>
          <a:stretch/>
        </p:blipFill>
        <p:spPr>
          <a:xfrm>
            <a:off x="962025" y="4243387"/>
            <a:ext cx="4505325" cy="533400"/>
          </a:xfrm>
          <a:prstGeom prst="rect">
            <a:avLst/>
          </a:prstGeom>
          <a:noFill/>
          <a:ln>
            <a:noFill/>
          </a:ln>
        </p:spPr>
      </p:pic>
      <p:pic>
        <p:nvPicPr>
          <p:cNvPr id="142" name="Google Shape;142;p17" descr="image.png"/>
          <p:cNvPicPr preferRelativeResize="0"/>
          <p:nvPr/>
        </p:nvPicPr>
        <p:blipFill rotWithShape="1">
          <a:blip r:embed="rId7">
            <a:alphaModFix/>
          </a:blip>
          <a:srcRect/>
          <a:stretch/>
        </p:blipFill>
        <p:spPr>
          <a:xfrm>
            <a:off x="6724650" y="3986212"/>
            <a:ext cx="4505325" cy="533400"/>
          </a:xfrm>
          <a:prstGeom prst="rect">
            <a:avLst/>
          </a:prstGeom>
          <a:noFill/>
          <a:ln>
            <a:noFill/>
          </a:ln>
        </p:spPr>
      </p:pic>
      <p:sp>
        <p:nvSpPr>
          <p:cNvPr id="143" name="Google Shape;143;p17"/>
          <p:cNvSpPr txBox="1"/>
          <p:nvPr/>
        </p:nvSpPr>
        <p:spPr>
          <a:xfrm>
            <a:off x="571500" y="1606331"/>
            <a:ext cx="11049000" cy="646331"/>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800" b="1" i="0" u="none" strike="noStrike" cap="none" dirty="0">
                <a:solidFill>
                  <a:srgbClr val="475569"/>
                </a:solidFill>
                <a:latin typeface="Lato" panose="020F0502020204030203" pitchFamily="34" charset="0"/>
                <a:ea typeface="Lato" panose="020F0502020204030203" pitchFamily="34" charset="0"/>
                <a:cs typeface="Lato" panose="020F0502020204030203" pitchFamily="34" charset="0"/>
                <a:sym typeface="Lato"/>
              </a:rPr>
              <a:t>Query:</a:t>
            </a:r>
            <a:r>
              <a:rPr lang="en-US" sz="2800" b="0" i="0" u="none" strike="noStrike" cap="none" dirty="0">
                <a:solidFill>
                  <a:srgbClr val="475569"/>
                </a:solidFill>
                <a:latin typeface="Lato" panose="020F0502020204030203" pitchFamily="34" charset="0"/>
                <a:ea typeface="Lato" panose="020F0502020204030203" pitchFamily="34" charset="0"/>
                <a:cs typeface="Lato" panose="020F0502020204030203" pitchFamily="34" charset="0"/>
                <a:sym typeface="Lato"/>
              </a:rPr>
              <a:t> "What's the return window for Pro-Series equipment?"</a:t>
            </a:r>
            <a:endParaRPr sz="2800" dirty="0">
              <a:latin typeface="Lato" panose="020F0502020204030203" pitchFamily="34" charset="0"/>
              <a:ea typeface="Lato" panose="020F0502020204030203" pitchFamily="34" charset="0"/>
              <a:cs typeface="Lato" panose="020F0502020204030203" pitchFamily="34" charset="0"/>
            </a:endParaRPr>
          </a:p>
        </p:txBody>
      </p:sp>
      <p:sp>
        <p:nvSpPr>
          <p:cNvPr id="144" name="Google Shape;144;p17"/>
          <p:cNvSpPr txBox="1"/>
          <p:nvPr/>
        </p:nvSpPr>
        <p:spPr>
          <a:xfrm>
            <a:off x="962025" y="2986087"/>
            <a:ext cx="4730591"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A79D"/>
                </a:solidFill>
                <a:latin typeface="Poppins"/>
                <a:ea typeface="Poppins"/>
                <a:cs typeface="Poppins"/>
                <a:sym typeface="Poppins"/>
              </a:rPr>
              <a:t>SEMANTIC (ChromaDB)</a:t>
            </a:r>
            <a:endParaRPr/>
          </a:p>
        </p:txBody>
      </p:sp>
      <p:sp>
        <p:nvSpPr>
          <p:cNvPr id="145" name="Google Shape;145;p17"/>
          <p:cNvSpPr txBox="1"/>
          <p:nvPr/>
        </p:nvSpPr>
        <p:spPr>
          <a:xfrm>
            <a:off x="962025" y="3586162"/>
            <a:ext cx="4505325"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0" i="0" u="none" strike="noStrike" cap="none">
                <a:solidFill>
                  <a:srgbClr val="475569"/>
                </a:solidFill>
                <a:latin typeface="Lato"/>
                <a:ea typeface="Lato"/>
                <a:cs typeface="Lato"/>
                <a:sym typeface="Lato"/>
              </a:rPr>
              <a:t>Finds text chunks where "return window" and "Pro-Series" appear.</a:t>
            </a:r>
            <a:endParaRPr/>
          </a:p>
        </p:txBody>
      </p:sp>
      <p:sp>
        <p:nvSpPr>
          <p:cNvPr id="146" name="Google Shape;146;p17"/>
          <p:cNvSpPr txBox="1"/>
          <p:nvPr/>
        </p:nvSpPr>
        <p:spPr>
          <a:xfrm>
            <a:off x="962025" y="4872037"/>
            <a:ext cx="4505325" cy="2571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0" i="1" u="none" strike="noStrike" cap="none">
                <a:solidFill>
                  <a:srgbClr val="475569"/>
                </a:solidFill>
                <a:latin typeface="Lato"/>
                <a:ea typeface="Lato"/>
                <a:cs typeface="Lato"/>
                <a:sym typeface="Lato"/>
              </a:rPr>
              <a:t>Requires LLM to parse and extract the answer.</a:t>
            </a:r>
            <a:endParaRPr/>
          </a:p>
        </p:txBody>
      </p:sp>
      <p:sp>
        <p:nvSpPr>
          <p:cNvPr id="147" name="Google Shape;147;p17"/>
          <p:cNvSpPr txBox="1"/>
          <p:nvPr/>
        </p:nvSpPr>
        <p:spPr>
          <a:xfrm>
            <a:off x="6724650" y="2986087"/>
            <a:ext cx="4730591"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A79D"/>
                </a:solidFill>
                <a:latin typeface="Poppins"/>
                <a:ea typeface="Poppins"/>
                <a:cs typeface="Poppins"/>
                <a:sym typeface="Poppins"/>
              </a:rPr>
              <a:t>GRAPH (Neo4j Cypher)</a:t>
            </a:r>
            <a:endParaRPr/>
          </a:p>
        </p:txBody>
      </p:sp>
      <p:sp>
        <p:nvSpPr>
          <p:cNvPr id="148" name="Google Shape;148;p17"/>
          <p:cNvSpPr txBox="1"/>
          <p:nvPr/>
        </p:nvSpPr>
        <p:spPr>
          <a:xfrm>
            <a:off x="6724650" y="3586162"/>
            <a:ext cx="4505325" cy="2571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0" i="0" u="none" strike="noStrike" cap="none">
                <a:solidFill>
                  <a:srgbClr val="475569"/>
                </a:solidFill>
                <a:latin typeface="Lato"/>
                <a:ea typeface="Lato"/>
                <a:cs typeface="Lato"/>
                <a:sym typeface="Lato"/>
              </a:rPr>
              <a:t>Traverses explicit edges to return the specific node value.</a:t>
            </a:r>
            <a:endParaRPr/>
          </a:p>
        </p:txBody>
      </p:sp>
      <p:sp>
        <p:nvSpPr>
          <p:cNvPr id="149" name="Google Shape;149;p17"/>
          <p:cNvSpPr txBox="1"/>
          <p:nvPr/>
        </p:nvSpPr>
        <p:spPr>
          <a:xfrm>
            <a:off x="6724650" y="4614862"/>
            <a:ext cx="4505325" cy="2571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0" i="1" u="none" strike="noStrike" cap="none">
                <a:solidFill>
                  <a:srgbClr val="475569"/>
                </a:solidFill>
                <a:latin typeface="Lato"/>
                <a:ea typeface="Lato"/>
                <a:cs typeface="Lato"/>
                <a:sym typeface="Lato"/>
              </a:rPr>
              <a:t>Returns the direct fact: 14 days.</a:t>
            </a:r>
            <a:endParaRPr/>
          </a:p>
        </p:txBody>
      </p:sp>
      <p:sp>
        <p:nvSpPr>
          <p:cNvPr id="150" name="Google Shape;150;p17"/>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1" i="0" u="none" strike="noStrike" cap="none">
                <a:solidFill>
                  <a:srgbClr val="003366"/>
                </a:solidFill>
                <a:latin typeface="Poppins"/>
                <a:ea typeface="Poppins"/>
                <a:cs typeface="Poppins"/>
                <a:sym typeface="Poppins"/>
              </a:rPr>
              <a:t>Same Query, Different Results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4" name="Google Shape;154;p17" descr="image.png"/>
          <p:cNvPicPr preferRelativeResize="0"/>
          <p:nvPr/>
        </p:nvPicPr>
        <p:blipFill rotWithShape="1">
          <a:blip r:embed="rId4">
            <a:alphaModFix/>
          </a:blip>
          <a:srcRect/>
          <a:stretch/>
        </p:blipFill>
        <p:spPr>
          <a:xfrm>
            <a:off x="6334125" y="2024062"/>
            <a:ext cx="5286375" cy="3810000"/>
          </a:xfrm>
          <a:prstGeom prst="rect">
            <a:avLst/>
          </a:prstGeom>
          <a:noFill/>
          <a:ln>
            <a:noFill/>
          </a:ln>
        </p:spPr>
      </p:pic>
      <p:sp>
        <p:nvSpPr>
          <p:cNvPr id="156" name="Google Shape;156;p17"/>
          <p:cNvSpPr txBox="1"/>
          <p:nvPr/>
        </p:nvSpPr>
        <p:spPr>
          <a:xfrm>
            <a:off x="571500" y="2024062"/>
            <a:ext cx="5286375" cy="5715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None/>
            </a:pPr>
            <a:r>
              <a:rPr lang="en-US" sz="1500" b="0" i="0" u="none" strike="noStrike" cap="none">
                <a:solidFill>
                  <a:srgbClr val="334155"/>
                </a:solidFill>
                <a:latin typeface="Lato"/>
                <a:ea typeface="Lato"/>
                <a:cs typeface="Lato"/>
                <a:sym typeface="Lato"/>
              </a:rPr>
              <a:t>Graphs shine when connecting distant facts. Consider the query: </a:t>
            </a:r>
            <a:br>
              <a:rPr lang="en-US" sz="1800" b="0" i="0" u="none" strike="noStrike" cap="none">
                <a:solidFill>
                  <a:schemeClr val="dk1"/>
                </a:solidFill>
                <a:latin typeface="Calibri"/>
                <a:ea typeface="Calibri"/>
                <a:cs typeface="Calibri"/>
                <a:sym typeface="Calibri"/>
              </a:rPr>
            </a:br>
            <a:r>
              <a:rPr lang="en-US" sz="1500" b="1" i="0" u="none" strike="noStrike" cap="none">
                <a:solidFill>
                  <a:srgbClr val="334155"/>
                </a:solidFill>
                <a:latin typeface="Lato"/>
                <a:ea typeface="Lato"/>
                <a:cs typeface="Lato"/>
                <a:sym typeface="Lato"/>
              </a:rPr>
              <a:t>"Who do I contact about a defective item?"</a:t>
            </a:r>
            <a:endParaRPr/>
          </a:p>
        </p:txBody>
      </p:sp>
      <p:sp>
        <p:nvSpPr>
          <p:cNvPr id="157" name="Google Shape;157;p17"/>
          <p:cNvSpPr txBox="1"/>
          <p:nvPr/>
        </p:nvSpPr>
        <p:spPr>
          <a:xfrm>
            <a:off x="571500" y="4214812"/>
            <a:ext cx="5286375" cy="5715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None/>
            </a:pPr>
            <a:r>
              <a:rPr lang="en-US" sz="1500" b="0" i="0" u="none" strike="noStrike" cap="none">
                <a:solidFill>
                  <a:srgbClr val="334155"/>
                </a:solidFill>
                <a:latin typeface="Lato"/>
                <a:ea typeface="Lato"/>
                <a:cs typeface="Lato"/>
                <a:sym typeface="Lato"/>
              </a:rPr>
              <a:t>The graph followed the path:</a:t>
            </a:r>
            <a:br>
              <a:rPr lang="en-US" sz="1800" b="0" i="0" u="none" strike="noStrike" cap="none">
                <a:solidFill>
                  <a:schemeClr val="dk1"/>
                </a:solidFill>
                <a:latin typeface="Calibri"/>
                <a:ea typeface="Calibri"/>
                <a:cs typeface="Calibri"/>
                <a:sym typeface="Calibri"/>
              </a:rPr>
            </a:br>
            <a:r>
              <a:rPr lang="en-US" sz="1500" b="1" i="0" u="none" strike="noStrike" cap="none">
                <a:solidFill>
                  <a:srgbClr val="00A79D"/>
                </a:solidFill>
                <a:latin typeface="Lato"/>
                <a:ea typeface="Lato"/>
                <a:cs typeface="Lato"/>
                <a:sym typeface="Lato"/>
              </a:rPr>
              <a:t>DOA_Policy ← HANDLES ← Tech_Support</a:t>
            </a:r>
            <a:endParaRPr/>
          </a:p>
        </p:txBody>
      </p:sp>
      <p:sp>
        <p:nvSpPr>
          <p:cNvPr id="159" name="Google Shape;159;p17"/>
          <p:cNvSpPr txBox="1"/>
          <p:nvPr/>
        </p:nvSpPr>
        <p:spPr>
          <a:xfrm>
            <a:off x="762000" y="571500"/>
            <a:ext cx="11401425"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a:solidFill>
                  <a:srgbClr val="003366"/>
                </a:solidFill>
                <a:latin typeface="Poppins"/>
                <a:ea typeface="Poppins"/>
                <a:cs typeface="Poppins"/>
                <a:sym typeface="Poppins"/>
              </a:rPr>
              <a:t>Traversing Relationships</a:t>
            </a:r>
            <a:endParaRPr/>
          </a:p>
        </p:txBody>
      </p:sp>
      <p:sp>
        <p:nvSpPr>
          <p:cNvPr id="160" name="Google Shape;160;p17"/>
          <p:cNvSpPr/>
          <p:nvPr/>
        </p:nvSpPr>
        <p:spPr>
          <a:xfrm>
            <a:off x="571500" y="571500"/>
            <a:ext cx="76200" cy="6191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Google Shape;156;p18" descr="image.png">
            <a:extLst>
              <a:ext uri="{FF2B5EF4-FFF2-40B4-BE49-F238E27FC236}">
                <a16:creationId xmlns:a16="http://schemas.microsoft.com/office/drawing/2014/main" id="{4F0ED4C6-3BD5-F7D1-7F30-1358D65C7C1D}"/>
              </a:ext>
            </a:extLst>
          </p:cNvPr>
          <p:cNvPicPr preferRelativeResize="0"/>
          <p:nvPr/>
        </p:nvPicPr>
        <p:blipFill rotWithShape="1">
          <a:blip r:embed="rId5">
            <a:alphaModFix/>
          </a:blip>
          <a:srcRect/>
          <a:stretch/>
        </p:blipFill>
        <p:spPr>
          <a:xfrm>
            <a:off x="372717" y="3052761"/>
            <a:ext cx="9698935" cy="975899"/>
          </a:xfrm>
          <a:prstGeom prst="rect">
            <a:avLst/>
          </a:prstGeom>
          <a:noFill/>
          <a:ln>
            <a:noFill/>
          </a:ln>
        </p:spPr>
      </p:pic>
      <p:pic>
        <p:nvPicPr>
          <p:cNvPr id="158" name="Google Shape;158;p17" descr="image.png"/>
          <p:cNvPicPr preferRelativeResize="0"/>
          <p:nvPr/>
        </p:nvPicPr>
        <p:blipFill rotWithShape="1">
          <a:blip r:embed="rId6">
            <a:alphaModFix/>
          </a:blip>
          <a:srcRect/>
          <a:stretch/>
        </p:blipFill>
        <p:spPr>
          <a:xfrm>
            <a:off x="6343650" y="2033587"/>
            <a:ext cx="5267325" cy="37909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66" name="Google Shape;166;p18"/>
          <p:cNvSpPr txBox="1"/>
          <p:nvPr/>
        </p:nvSpPr>
        <p:spPr>
          <a:xfrm>
            <a:off x="1284839" y="5129212"/>
            <a:ext cx="10044112" cy="347663"/>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dirty="0">
                <a:solidFill>
                  <a:srgbClr val="334155"/>
                </a:solidFill>
                <a:latin typeface="Lato"/>
                <a:ea typeface="Lato"/>
                <a:cs typeface="Lato"/>
                <a:sym typeface="Lato"/>
              </a:rPr>
              <a:t>Hybrid Scenario:</a:t>
            </a:r>
            <a:r>
              <a:rPr lang="en-US" sz="1500" b="0" i="0" u="none" strike="noStrike" cap="none" dirty="0">
                <a:solidFill>
                  <a:srgbClr val="334155"/>
                </a:solidFill>
                <a:latin typeface="Lato"/>
                <a:ea typeface="Lato"/>
                <a:cs typeface="Lato"/>
                <a:sym typeface="Lato"/>
              </a:rPr>
              <a:t> Use Graph for the 14-day window fact, and Semantic for the paragraph explaining exceptions.</a:t>
            </a:r>
            <a:endParaRPr dirty="0"/>
          </a:p>
        </p:txBody>
      </p:sp>
      <p:graphicFrame>
        <p:nvGraphicFramePr>
          <p:cNvPr id="167" name="Google Shape;167;p18"/>
          <p:cNvGraphicFramePr/>
          <p:nvPr/>
        </p:nvGraphicFramePr>
        <p:xfrm>
          <a:off x="571500" y="2300287"/>
          <a:ext cx="11049000" cy="2543200"/>
        </p:xfrm>
        <a:graphic>
          <a:graphicData uri="http://schemas.openxmlformats.org/drawingml/2006/table">
            <a:tbl>
              <a:tblPr firstRow="1" bandRow="1">
                <a:noFill/>
              </a:tblPr>
              <a:tblGrid>
                <a:gridCol w="1457175">
                  <a:extLst>
                    <a:ext uri="{9D8B030D-6E8A-4147-A177-3AD203B41FA5}">
                      <a16:colId xmlns:a16="http://schemas.microsoft.com/office/drawing/2014/main" val="20000"/>
                    </a:ext>
                  </a:extLst>
                </a:gridCol>
                <a:gridCol w="1587700">
                  <a:extLst>
                    <a:ext uri="{9D8B030D-6E8A-4147-A177-3AD203B41FA5}">
                      <a16:colId xmlns:a16="http://schemas.microsoft.com/office/drawing/2014/main" val="20001"/>
                    </a:ext>
                  </a:extLst>
                </a:gridCol>
                <a:gridCol w="4252025">
                  <a:extLst>
                    <a:ext uri="{9D8B030D-6E8A-4147-A177-3AD203B41FA5}">
                      <a16:colId xmlns:a16="http://schemas.microsoft.com/office/drawing/2014/main" val="20002"/>
                    </a:ext>
                  </a:extLst>
                </a:gridCol>
                <a:gridCol w="3752100">
                  <a:extLst>
                    <a:ext uri="{9D8B030D-6E8A-4147-A177-3AD203B41FA5}">
                      <a16:colId xmlns:a16="http://schemas.microsoft.com/office/drawing/2014/main" val="20003"/>
                    </a:ext>
                  </a:extLst>
                </a:gridCol>
              </a:tblGrid>
              <a:tr h="635800">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Approach</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Tool</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Strength</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Weakness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extLst>
                  <a:ext uri="{0D108BD9-81ED-4DB2-BD59-A6C34878D82A}">
                    <a16:rowId xmlns:a16="http://schemas.microsoft.com/office/drawing/2014/main" val="10000"/>
                  </a:ext>
                </a:extLst>
              </a:tr>
              <a:tr h="635800">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Semantic</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ChromaDB</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Natural language, context, synonyms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May miss precise structural data</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35800">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Graph</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Neo4j</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Precise facts, relationship traversal</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Only as good as the modeled data</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35800">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Hybrid</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FDFA"/>
                    </a:solidFill>
                  </a:tcPr>
                </a:tc>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Both</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FDFA"/>
                    </a:solidFill>
                  </a:tcPr>
                </a:tc>
                <a:tc>
                  <a:txBody>
                    <a:bodyPr/>
                    <a:lstStyle/>
                    <a:p>
                      <a:pPr marL="0" marR="0" lvl="0" indent="0" algn="l" rtl="0">
                        <a:spcBef>
                          <a:spcPts val="0"/>
                        </a:spcBef>
                        <a:spcAft>
                          <a:spcPts val="0"/>
                        </a:spcAft>
                        <a:buNone/>
                      </a:pPr>
                      <a:r>
                        <a:rPr lang="en-US" sz="1500" b="1" i="0" u="none" strike="noStrike" cap="none">
                          <a:solidFill>
                            <a:srgbClr val="334155"/>
                          </a:solidFill>
                          <a:latin typeface="Lato"/>
                          <a:ea typeface="Lato"/>
                          <a:cs typeface="Lato"/>
                          <a:sym typeface="Lato"/>
                        </a:rPr>
                        <a:t>Complete, precise, contextual answers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FDFA"/>
                    </a:solidFill>
                  </a:tcPr>
                </a:tc>
                <a:tc>
                  <a:txBody>
                    <a:bodyPr/>
                    <a:lstStyle/>
                    <a:p>
                      <a:pPr marL="0" marR="0" lvl="0" indent="0" algn="l" rtl="0">
                        <a:spcBef>
                          <a:spcPts val="0"/>
                        </a:spcBef>
                        <a:spcAft>
                          <a:spcPts val="0"/>
                        </a:spcAft>
                        <a:buNone/>
                      </a:pPr>
                      <a:r>
                        <a:rPr lang="en-US" sz="1500" b="0" i="0" u="none" strike="noStrike" cap="none">
                          <a:solidFill>
                            <a:srgbClr val="334155"/>
                          </a:solidFill>
                          <a:latin typeface="Lato"/>
                          <a:ea typeface="Lato"/>
                          <a:cs typeface="Lato"/>
                          <a:sym typeface="Lato"/>
                        </a:rPr>
                        <a:t>Slightly more complex architecture</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FDFA"/>
                    </a:solidFill>
                  </a:tcPr>
                </a:tc>
                <a:extLst>
                  <a:ext uri="{0D108BD9-81ED-4DB2-BD59-A6C34878D82A}">
                    <a16:rowId xmlns:a16="http://schemas.microsoft.com/office/drawing/2014/main" val="10003"/>
                  </a:ext>
                </a:extLst>
              </a:tr>
            </a:tbl>
          </a:graphicData>
        </a:graphic>
      </p:graphicFrame>
      <p:sp>
        <p:nvSpPr>
          <p:cNvPr id="168" name="Google Shape;168;p18"/>
          <p:cNvSpPr/>
          <p:nvPr/>
        </p:nvSpPr>
        <p:spPr>
          <a:xfrm>
            <a:off x="571500" y="2924175"/>
            <a:ext cx="1457176"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9" name="Google Shape;169;p18"/>
          <p:cNvSpPr/>
          <p:nvPr/>
        </p:nvSpPr>
        <p:spPr>
          <a:xfrm>
            <a:off x="2028676" y="2924175"/>
            <a:ext cx="1587698"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0" name="Google Shape;170;p18"/>
          <p:cNvSpPr/>
          <p:nvPr/>
        </p:nvSpPr>
        <p:spPr>
          <a:xfrm>
            <a:off x="3616374" y="2924175"/>
            <a:ext cx="4252019"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1" name="Google Shape;171;p18"/>
          <p:cNvSpPr/>
          <p:nvPr/>
        </p:nvSpPr>
        <p:spPr>
          <a:xfrm>
            <a:off x="7868394" y="2924175"/>
            <a:ext cx="3752105"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2" name="Google Shape;172;p18"/>
          <p:cNvSpPr/>
          <p:nvPr/>
        </p:nvSpPr>
        <p:spPr>
          <a:xfrm>
            <a:off x="571500" y="3562350"/>
            <a:ext cx="1457176"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3" name="Google Shape;173;p18"/>
          <p:cNvSpPr/>
          <p:nvPr/>
        </p:nvSpPr>
        <p:spPr>
          <a:xfrm>
            <a:off x="2028676" y="3562350"/>
            <a:ext cx="1587698"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4" name="Google Shape;174;p18"/>
          <p:cNvSpPr/>
          <p:nvPr/>
        </p:nvSpPr>
        <p:spPr>
          <a:xfrm>
            <a:off x="3616374" y="3562350"/>
            <a:ext cx="4252019"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5" name="Google Shape;175;p18"/>
          <p:cNvSpPr/>
          <p:nvPr/>
        </p:nvSpPr>
        <p:spPr>
          <a:xfrm>
            <a:off x="7868394" y="3562350"/>
            <a:ext cx="3752105"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6" name="Google Shape;176;p18"/>
          <p:cNvSpPr/>
          <p:nvPr/>
        </p:nvSpPr>
        <p:spPr>
          <a:xfrm>
            <a:off x="571500" y="4200525"/>
            <a:ext cx="1457176"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7" name="Google Shape;177;p18"/>
          <p:cNvSpPr/>
          <p:nvPr/>
        </p:nvSpPr>
        <p:spPr>
          <a:xfrm>
            <a:off x="2028676" y="4200525"/>
            <a:ext cx="1587698"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8" name="Google Shape;178;p18"/>
          <p:cNvSpPr/>
          <p:nvPr/>
        </p:nvSpPr>
        <p:spPr>
          <a:xfrm>
            <a:off x="3616374" y="4200525"/>
            <a:ext cx="4252019"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9" name="Google Shape;179;p18"/>
          <p:cNvSpPr/>
          <p:nvPr/>
        </p:nvSpPr>
        <p:spPr>
          <a:xfrm>
            <a:off x="7868394" y="4200525"/>
            <a:ext cx="3752105"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0" name="Google Shape;180;p18"/>
          <p:cNvSpPr txBox="1"/>
          <p:nvPr/>
        </p:nvSpPr>
        <p:spPr>
          <a:xfrm>
            <a:off x="762000" y="571500"/>
            <a:ext cx="11401425"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a:solidFill>
                  <a:srgbClr val="003366"/>
                </a:solidFill>
                <a:latin typeface="Poppins"/>
                <a:ea typeface="Poppins"/>
                <a:cs typeface="Poppins"/>
                <a:sym typeface="Poppins"/>
              </a:rPr>
              <a:t>Why Combine Both?</a:t>
            </a:r>
            <a:endParaRPr/>
          </a:p>
        </p:txBody>
      </p:sp>
      <p:sp>
        <p:nvSpPr>
          <p:cNvPr id="181" name="Google Shape;181;p18"/>
          <p:cNvSpPr/>
          <p:nvPr/>
        </p:nvSpPr>
        <p:spPr>
          <a:xfrm>
            <a:off x="571500" y="571500"/>
            <a:ext cx="76200" cy="6191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3" name="Google Shape;93;p14" descr="image.png"/>
          <p:cNvPicPr preferRelativeResize="0"/>
          <p:nvPr/>
        </p:nvPicPr>
        <p:blipFill rotWithShape="1">
          <a:blip r:embed="rId3">
            <a:alphaModFix/>
          </a:blip>
          <a:srcRect/>
          <a:stretch/>
        </p:blipFill>
        <p:spPr>
          <a:xfrm>
            <a:off x="6381750" y="2024062"/>
            <a:ext cx="5238750" cy="3810000"/>
          </a:xfrm>
          <a:prstGeom prst="rect">
            <a:avLst/>
          </a:prstGeom>
          <a:noFill/>
          <a:ln>
            <a:noFill/>
          </a:ln>
        </p:spPr>
      </p:pic>
      <p:sp>
        <p:nvSpPr>
          <p:cNvPr id="94" name="Google Shape;94;p14"/>
          <p:cNvSpPr txBox="1"/>
          <p:nvPr/>
        </p:nvSpPr>
        <p:spPr>
          <a:xfrm>
            <a:off x="571500" y="2024062"/>
            <a:ext cx="5500687"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3366"/>
                </a:solidFill>
                <a:latin typeface="Poppins SemiBold"/>
                <a:ea typeface="Poppins SemiBold"/>
                <a:cs typeface="Poppins SemiBold"/>
                <a:sym typeface="Poppins SemiBold"/>
              </a:rPr>
              <a:t>What LLMs Don't Know</a:t>
            </a:r>
            <a:endParaRPr/>
          </a:p>
        </p:txBody>
      </p:sp>
      <p:sp>
        <p:nvSpPr>
          <p:cNvPr id="95" name="Google Shape;95;p14"/>
          <p:cNvSpPr txBox="1"/>
          <p:nvPr/>
        </p:nvSpPr>
        <p:spPr>
          <a:xfrm>
            <a:off x="1381125" y="2633662"/>
            <a:ext cx="4429125" cy="571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Knowledge Cutoff:</a:t>
            </a:r>
            <a:r>
              <a:rPr lang="en-US" sz="1500" b="0" i="0" u="none" strike="noStrike" cap="none">
                <a:solidFill>
                  <a:srgbClr val="334155"/>
                </a:solidFill>
                <a:latin typeface="Lato"/>
                <a:ea typeface="Lato"/>
                <a:cs typeface="Lato"/>
                <a:sym typeface="Lato"/>
              </a:rPr>
              <a:t> Training stopped at a specific date in the past.</a:t>
            </a:r>
            <a:endParaRPr/>
          </a:p>
        </p:txBody>
      </p:sp>
      <p:sp>
        <p:nvSpPr>
          <p:cNvPr id="96" name="Google Shape;96;p14"/>
          <p:cNvSpPr txBox="1"/>
          <p:nvPr/>
        </p:nvSpPr>
        <p:spPr>
          <a:xfrm>
            <a:off x="1381125" y="3395662"/>
            <a:ext cx="4429125" cy="571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Proprietary Data:</a:t>
            </a:r>
            <a:r>
              <a:rPr lang="en-US" sz="1500" b="0" i="0" u="none" strike="noStrike" cap="none">
                <a:solidFill>
                  <a:srgbClr val="334155"/>
                </a:solidFill>
                <a:latin typeface="Lato"/>
                <a:ea typeface="Lato"/>
                <a:cs typeface="Lato"/>
                <a:sym typeface="Lato"/>
              </a:rPr>
              <a:t> Private company manuals or internal documents.</a:t>
            </a:r>
            <a:endParaRPr/>
          </a:p>
        </p:txBody>
      </p:sp>
      <p:sp>
        <p:nvSpPr>
          <p:cNvPr id="97" name="Google Shape;97;p14"/>
          <p:cNvSpPr txBox="1"/>
          <p:nvPr/>
        </p:nvSpPr>
        <p:spPr>
          <a:xfrm>
            <a:off x="1381125" y="4157662"/>
            <a:ext cx="4429125" cy="571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Real-time Events:</a:t>
            </a:r>
            <a:r>
              <a:rPr lang="en-US" sz="1500" b="0" i="0" u="none" strike="noStrike" cap="none">
                <a:solidFill>
                  <a:srgbClr val="334155"/>
                </a:solidFill>
                <a:latin typeface="Lato"/>
                <a:ea typeface="Lato"/>
                <a:cs typeface="Lato"/>
                <a:sym typeface="Lato"/>
              </a:rPr>
              <a:t> News or data updates happening right now.</a:t>
            </a:r>
            <a:endParaRPr/>
          </a:p>
        </p:txBody>
      </p:sp>
      <p:sp>
        <p:nvSpPr>
          <p:cNvPr id="98" name="Google Shape;98;p14"/>
          <p:cNvSpPr txBox="1"/>
          <p:nvPr/>
        </p:nvSpPr>
        <p:spPr>
          <a:xfrm>
            <a:off x="1381125" y="4919662"/>
            <a:ext cx="4429125" cy="571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Specific Procedures:</a:t>
            </a:r>
            <a:r>
              <a:rPr lang="en-US" sz="1500" b="0" i="0" u="none" strike="noStrike" cap="none">
                <a:solidFill>
                  <a:srgbClr val="334155"/>
                </a:solidFill>
                <a:latin typeface="Lato"/>
                <a:ea typeface="Lato"/>
                <a:cs typeface="Lato"/>
                <a:sym typeface="Lato"/>
              </a:rPr>
              <a:t> Unique internal troubleshooting guides.</a:t>
            </a:r>
            <a:endParaRPr/>
          </a:p>
        </p:txBody>
      </p:sp>
      <p:pic>
        <p:nvPicPr>
          <p:cNvPr id="99" name="Google Shape;99;p14" descr="image.png"/>
          <p:cNvPicPr preferRelativeResize="0"/>
          <p:nvPr/>
        </p:nvPicPr>
        <p:blipFill rotWithShape="1">
          <a:blip r:embed="rId4">
            <a:alphaModFix/>
          </a:blip>
          <a:srcRect/>
          <a:stretch/>
        </p:blipFill>
        <p:spPr>
          <a:xfrm>
            <a:off x="6381750" y="2024062"/>
            <a:ext cx="5238750" cy="3810000"/>
          </a:xfrm>
          <a:prstGeom prst="rect">
            <a:avLst/>
          </a:prstGeom>
          <a:noFill/>
          <a:ln>
            <a:noFill/>
          </a:ln>
        </p:spPr>
      </p:pic>
      <p:pic>
        <p:nvPicPr>
          <p:cNvPr id="100" name="Google Shape;100;p14" descr="image.png"/>
          <p:cNvPicPr preferRelativeResize="0"/>
          <p:nvPr/>
        </p:nvPicPr>
        <p:blipFill rotWithShape="1">
          <a:blip r:embed="rId5">
            <a:alphaModFix/>
          </a:blip>
          <a:srcRect/>
          <a:stretch/>
        </p:blipFill>
        <p:spPr>
          <a:xfrm>
            <a:off x="952500" y="2662237"/>
            <a:ext cx="200025" cy="247650"/>
          </a:xfrm>
          <a:prstGeom prst="rect">
            <a:avLst/>
          </a:prstGeom>
          <a:noFill/>
          <a:ln>
            <a:noFill/>
          </a:ln>
        </p:spPr>
      </p:pic>
      <p:pic>
        <p:nvPicPr>
          <p:cNvPr id="101" name="Google Shape;101;p14" descr="image.png"/>
          <p:cNvPicPr preferRelativeResize="0"/>
          <p:nvPr/>
        </p:nvPicPr>
        <p:blipFill rotWithShape="1">
          <a:blip r:embed="rId6">
            <a:alphaModFix/>
          </a:blip>
          <a:srcRect/>
          <a:stretch/>
        </p:blipFill>
        <p:spPr>
          <a:xfrm>
            <a:off x="952500" y="3424237"/>
            <a:ext cx="200025" cy="247650"/>
          </a:xfrm>
          <a:prstGeom prst="rect">
            <a:avLst/>
          </a:prstGeom>
          <a:noFill/>
          <a:ln>
            <a:noFill/>
          </a:ln>
        </p:spPr>
      </p:pic>
      <p:pic>
        <p:nvPicPr>
          <p:cNvPr id="102" name="Google Shape;102;p14" descr="image.png"/>
          <p:cNvPicPr preferRelativeResize="0"/>
          <p:nvPr/>
        </p:nvPicPr>
        <p:blipFill rotWithShape="1">
          <a:blip r:embed="rId7">
            <a:alphaModFix/>
          </a:blip>
          <a:srcRect/>
          <a:stretch/>
        </p:blipFill>
        <p:spPr>
          <a:xfrm>
            <a:off x="952500" y="4186237"/>
            <a:ext cx="200025" cy="247650"/>
          </a:xfrm>
          <a:prstGeom prst="rect">
            <a:avLst/>
          </a:prstGeom>
          <a:noFill/>
          <a:ln>
            <a:noFill/>
          </a:ln>
        </p:spPr>
      </p:pic>
      <p:pic>
        <p:nvPicPr>
          <p:cNvPr id="103" name="Google Shape;103;p14" descr="image.png"/>
          <p:cNvPicPr preferRelativeResize="0"/>
          <p:nvPr/>
        </p:nvPicPr>
        <p:blipFill rotWithShape="1">
          <a:blip r:embed="rId8">
            <a:alphaModFix/>
          </a:blip>
          <a:srcRect/>
          <a:stretch/>
        </p:blipFill>
        <p:spPr>
          <a:xfrm>
            <a:off x="952500" y="4948237"/>
            <a:ext cx="171450" cy="247650"/>
          </a:xfrm>
          <a:prstGeom prst="rect">
            <a:avLst/>
          </a:prstGeom>
          <a:noFill/>
          <a:ln>
            <a:noFill/>
          </a:ln>
        </p:spPr>
      </p:pic>
      <p:sp>
        <p:nvSpPr>
          <p:cNvPr id="104" name="Google Shape;104;p14"/>
          <p:cNvSpPr txBox="1"/>
          <p:nvPr/>
        </p:nvSpPr>
        <p:spPr>
          <a:xfrm>
            <a:off x="796787" y="187187"/>
            <a:ext cx="11601450"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dirty="0">
                <a:solidFill>
                  <a:srgbClr val="003366"/>
                </a:solidFill>
                <a:latin typeface="Poppins"/>
                <a:ea typeface="Poppins"/>
                <a:cs typeface="Poppins"/>
                <a:sym typeface="Poppins"/>
              </a:rPr>
              <a:t>The Knowledge Problem</a:t>
            </a: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9" descr="image.png"/>
          <p:cNvPicPr preferRelativeResize="0"/>
          <p:nvPr/>
        </p:nvPicPr>
        <p:blipFill rotWithShape="1">
          <a:blip r:embed="rId3">
            <a:alphaModFix/>
          </a:blip>
          <a:srcRect/>
          <a:stretch/>
        </p:blipFill>
        <p:spPr>
          <a:xfrm>
            <a:off x="352425" y="0"/>
            <a:ext cx="12192000" cy="6858000"/>
          </a:xfrm>
          <a:prstGeom prst="rect">
            <a:avLst/>
          </a:prstGeom>
          <a:noFill/>
          <a:ln>
            <a:noFill/>
          </a:ln>
        </p:spPr>
      </p:pic>
      <p:pic>
        <p:nvPicPr>
          <p:cNvPr id="187" name="Google Shape;187;p19" descr="image.png"/>
          <p:cNvPicPr preferRelativeResize="0"/>
          <p:nvPr/>
        </p:nvPicPr>
        <p:blipFill rotWithShape="1">
          <a:blip r:embed="rId4">
            <a:alphaModFix/>
          </a:blip>
          <a:srcRect/>
          <a:stretch/>
        </p:blipFill>
        <p:spPr>
          <a:xfrm>
            <a:off x="571500" y="2024062"/>
            <a:ext cx="5286375" cy="3810000"/>
          </a:xfrm>
          <a:prstGeom prst="rect">
            <a:avLst/>
          </a:prstGeom>
          <a:noFill/>
          <a:ln>
            <a:noFill/>
          </a:ln>
        </p:spPr>
      </p:pic>
      <p:sp>
        <p:nvSpPr>
          <p:cNvPr id="188" name="Google Shape;188;p19"/>
          <p:cNvSpPr txBox="1"/>
          <p:nvPr/>
        </p:nvSpPr>
        <p:spPr>
          <a:xfrm>
            <a:off x="6715125" y="2024062"/>
            <a:ext cx="4905375"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Query:</a:t>
            </a:r>
            <a:r>
              <a:rPr lang="en-US" sz="1500" b="0" i="0" u="none" strike="noStrike" cap="none">
                <a:solidFill>
                  <a:srgbClr val="334155"/>
                </a:solidFill>
                <a:latin typeface="Lato"/>
                <a:ea typeface="Lato"/>
                <a:cs typeface="Lato"/>
                <a:sym typeface="Lato"/>
              </a:rPr>
              <a:t> The question is sent to both databases.</a:t>
            </a:r>
            <a:endParaRPr/>
          </a:p>
        </p:txBody>
      </p:sp>
      <p:sp>
        <p:nvSpPr>
          <p:cNvPr id="189" name="Google Shape;189;p19"/>
          <p:cNvSpPr txBox="1"/>
          <p:nvPr/>
        </p:nvSpPr>
        <p:spPr>
          <a:xfrm>
            <a:off x="6715125" y="2547937"/>
            <a:ext cx="4905375" cy="571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Retrieval:</a:t>
            </a:r>
            <a:r>
              <a:rPr lang="en-US" sz="1500" b="0" i="0" u="none" strike="noStrike" cap="none">
                <a:solidFill>
                  <a:srgbClr val="334155"/>
                </a:solidFill>
                <a:latin typeface="Lato"/>
                <a:ea typeface="Lato"/>
                <a:cs typeface="Lato"/>
                <a:sym typeface="Lato"/>
              </a:rPr>
              <a:t> Graph returns precise facts; Vector DB returns contextual chunks.</a:t>
            </a:r>
            <a:endParaRPr/>
          </a:p>
        </p:txBody>
      </p:sp>
      <p:sp>
        <p:nvSpPr>
          <p:cNvPr id="190" name="Google Shape;190;p19"/>
          <p:cNvSpPr txBox="1"/>
          <p:nvPr/>
        </p:nvSpPr>
        <p:spPr>
          <a:xfrm>
            <a:off x="6715125" y="3357562"/>
            <a:ext cx="4905375" cy="571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Augment:</a:t>
            </a:r>
            <a:r>
              <a:rPr lang="en-US" sz="1500" b="0" i="0" u="none" strike="noStrike" cap="none">
                <a:solidFill>
                  <a:srgbClr val="334155"/>
                </a:solidFill>
                <a:latin typeface="Lato"/>
                <a:ea typeface="Lato"/>
                <a:cs typeface="Lato"/>
                <a:sym typeface="Lato"/>
              </a:rPr>
              <a:t> The LLM prompt is built using the union of both datasets.</a:t>
            </a:r>
            <a:endParaRPr/>
          </a:p>
        </p:txBody>
      </p:sp>
      <p:sp>
        <p:nvSpPr>
          <p:cNvPr id="191" name="Google Shape;191;p19"/>
          <p:cNvSpPr txBox="1"/>
          <p:nvPr/>
        </p:nvSpPr>
        <p:spPr>
          <a:xfrm>
            <a:off x="6715125" y="4167187"/>
            <a:ext cx="4905375"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Generate:</a:t>
            </a:r>
            <a:r>
              <a:rPr lang="en-US" sz="1500" b="0" i="0" u="none" strike="noStrike" cap="none">
                <a:solidFill>
                  <a:srgbClr val="334155"/>
                </a:solidFill>
                <a:latin typeface="Lato"/>
                <a:ea typeface="Lato"/>
                <a:cs typeface="Lato"/>
                <a:sym typeface="Lato"/>
              </a:rPr>
              <a:t> Ollama synthesizes the final coherent answer.</a:t>
            </a:r>
            <a:endParaRPr/>
          </a:p>
        </p:txBody>
      </p:sp>
      <p:pic>
        <p:nvPicPr>
          <p:cNvPr id="192" name="Google Shape;192;p19" descr="image.png"/>
          <p:cNvPicPr preferRelativeResize="0"/>
          <p:nvPr/>
        </p:nvPicPr>
        <p:blipFill rotWithShape="1">
          <a:blip r:embed="rId5">
            <a:alphaModFix/>
          </a:blip>
          <a:srcRect/>
          <a:stretch/>
        </p:blipFill>
        <p:spPr>
          <a:xfrm>
            <a:off x="6334125" y="2062162"/>
            <a:ext cx="114300" cy="247650"/>
          </a:xfrm>
          <a:prstGeom prst="rect">
            <a:avLst/>
          </a:prstGeom>
          <a:noFill/>
          <a:ln>
            <a:noFill/>
          </a:ln>
        </p:spPr>
      </p:pic>
      <p:pic>
        <p:nvPicPr>
          <p:cNvPr id="193" name="Google Shape;193;p19" descr="image.png"/>
          <p:cNvPicPr preferRelativeResize="0"/>
          <p:nvPr/>
        </p:nvPicPr>
        <p:blipFill rotWithShape="1">
          <a:blip r:embed="rId6">
            <a:alphaModFix/>
          </a:blip>
          <a:srcRect/>
          <a:stretch/>
        </p:blipFill>
        <p:spPr>
          <a:xfrm>
            <a:off x="6334125" y="2586037"/>
            <a:ext cx="152400" cy="247650"/>
          </a:xfrm>
          <a:prstGeom prst="rect">
            <a:avLst/>
          </a:prstGeom>
          <a:noFill/>
          <a:ln>
            <a:noFill/>
          </a:ln>
        </p:spPr>
      </p:pic>
      <p:pic>
        <p:nvPicPr>
          <p:cNvPr id="194" name="Google Shape;194;p19" descr="image.png"/>
          <p:cNvPicPr preferRelativeResize="0"/>
          <p:nvPr/>
        </p:nvPicPr>
        <p:blipFill rotWithShape="1">
          <a:blip r:embed="rId7">
            <a:alphaModFix/>
          </a:blip>
          <a:srcRect/>
          <a:stretch/>
        </p:blipFill>
        <p:spPr>
          <a:xfrm>
            <a:off x="6334125" y="3395662"/>
            <a:ext cx="142875" cy="247650"/>
          </a:xfrm>
          <a:prstGeom prst="rect">
            <a:avLst/>
          </a:prstGeom>
          <a:noFill/>
          <a:ln>
            <a:noFill/>
          </a:ln>
        </p:spPr>
      </p:pic>
      <p:pic>
        <p:nvPicPr>
          <p:cNvPr id="195" name="Google Shape;195;p19" descr="image.png"/>
          <p:cNvPicPr preferRelativeResize="0"/>
          <p:nvPr/>
        </p:nvPicPr>
        <p:blipFill rotWithShape="1">
          <a:blip r:embed="rId8">
            <a:alphaModFix/>
          </a:blip>
          <a:srcRect/>
          <a:stretch/>
        </p:blipFill>
        <p:spPr>
          <a:xfrm>
            <a:off x="6334125" y="4205287"/>
            <a:ext cx="171450" cy="247650"/>
          </a:xfrm>
          <a:prstGeom prst="rect">
            <a:avLst/>
          </a:prstGeom>
          <a:noFill/>
          <a:ln>
            <a:noFill/>
          </a:ln>
        </p:spPr>
      </p:pic>
      <p:sp>
        <p:nvSpPr>
          <p:cNvPr id="196" name="Google Shape;196;p19"/>
          <p:cNvSpPr txBox="1"/>
          <p:nvPr/>
        </p:nvSpPr>
        <p:spPr>
          <a:xfrm>
            <a:off x="762000" y="571500"/>
            <a:ext cx="11401425"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a:solidFill>
                  <a:srgbClr val="003366"/>
                </a:solidFill>
                <a:latin typeface="Poppins"/>
                <a:ea typeface="Poppins"/>
                <a:cs typeface="Poppins"/>
                <a:sym typeface="Poppins"/>
              </a:rPr>
              <a:t>The Hybrid RAG Architecture</a:t>
            </a:r>
            <a:endParaRPr/>
          </a:p>
        </p:txBody>
      </p:sp>
      <p:sp>
        <p:nvSpPr>
          <p:cNvPr id="197" name="Google Shape;197;p19"/>
          <p:cNvSpPr/>
          <p:nvPr/>
        </p:nvSpPr>
        <p:spPr>
          <a:xfrm>
            <a:off x="571500" y="571500"/>
            <a:ext cx="76200" cy="6191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33" name="Google Shape;233;p22" descr="image.png"/>
          <p:cNvPicPr preferRelativeResize="0"/>
          <p:nvPr/>
        </p:nvPicPr>
        <p:blipFill rotWithShape="1">
          <a:blip r:embed="rId4">
            <a:alphaModFix/>
          </a:blip>
          <a:srcRect/>
          <a:stretch/>
        </p:blipFill>
        <p:spPr>
          <a:xfrm>
            <a:off x="3462337" y="3952875"/>
            <a:ext cx="5267325" cy="2333625"/>
          </a:xfrm>
          <a:prstGeom prst="rect">
            <a:avLst/>
          </a:prstGeom>
          <a:noFill/>
          <a:ln>
            <a:noFill/>
          </a:ln>
        </p:spPr>
      </p:pic>
      <p:sp>
        <p:nvSpPr>
          <p:cNvPr id="234" name="Google Shape;234;p22"/>
          <p:cNvSpPr txBox="1"/>
          <p:nvPr/>
        </p:nvSpPr>
        <p:spPr>
          <a:xfrm>
            <a:off x="3824287" y="4248150"/>
            <a:ext cx="4610100" cy="3429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i="0" u="none" strike="noStrike" cap="none">
                <a:solidFill>
                  <a:srgbClr val="003366"/>
                </a:solidFill>
                <a:latin typeface="Lato"/>
                <a:ea typeface="Lato"/>
                <a:cs typeface="Lato"/>
                <a:sym typeface="Lato"/>
              </a:rPr>
              <a:t>Precision + Context = Production Grade RAG</a:t>
            </a:r>
            <a:endParaRPr/>
          </a:p>
        </p:txBody>
      </p:sp>
      <p:sp>
        <p:nvSpPr>
          <p:cNvPr id="235" name="Google Shape;235;p22"/>
          <p:cNvSpPr txBox="1"/>
          <p:nvPr/>
        </p:nvSpPr>
        <p:spPr>
          <a:xfrm>
            <a:off x="1714500" y="1571625"/>
            <a:ext cx="91440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ChromaDB understands MEANING.</a:t>
            </a:r>
            <a:r>
              <a:rPr lang="en-US" sz="1500" b="0" i="0" u="none" strike="noStrike" cap="none">
                <a:solidFill>
                  <a:srgbClr val="334155"/>
                </a:solidFill>
                <a:latin typeface="Lato"/>
                <a:ea typeface="Lato"/>
                <a:cs typeface="Lato"/>
                <a:sym typeface="Lato"/>
              </a:rPr>
              <a:t> It handles natural language flexibility and synonyms.</a:t>
            </a:r>
            <a:endParaRPr/>
          </a:p>
        </p:txBody>
      </p:sp>
      <p:sp>
        <p:nvSpPr>
          <p:cNvPr id="236" name="Google Shape;236;p22"/>
          <p:cNvSpPr txBox="1"/>
          <p:nvPr/>
        </p:nvSpPr>
        <p:spPr>
          <a:xfrm>
            <a:off x="1714500" y="2095500"/>
            <a:ext cx="91440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Neo4j understands STRUCTURE.</a:t>
            </a:r>
            <a:r>
              <a:rPr lang="en-US" sz="1500" b="0" i="0" u="none" strike="noStrike" cap="none">
                <a:solidFill>
                  <a:srgbClr val="334155"/>
                </a:solidFill>
                <a:latin typeface="Lato"/>
                <a:ea typeface="Lato"/>
                <a:cs typeface="Lato"/>
                <a:sym typeface="Lato"/>
              </a:rPr>
              <a:t> It handles precise facts and explicit connections.</a:t>
            </a:r>
            <a:endParaRPr/>
          </a:p>
        </p:txBody>
      </p:sp>
      <p:sp>
        <p:nvSpPr>
          <p:cNvPr id="237" name="Google Shape;237;p22"/>
          <p:cNvSpPr txBox="1"/>
          <p:nvPr/>
        </p:nvSpPr>
        <p:spPr>
          <a:xfrm>
            <a:off x="1714500" y="2619375"/>
            <a:ext cx="91440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334155"/>
                </a:solidFill>
                <a:latin typeface="Lato"/>
                <a:ea typeface="Lato"/>
                <a:cs typeface="Lato"/>
                <a:sym typeface="Lato"/>
              </a:rPr>
              <a:t>Together they provide COMPLETE answers.</a:t>
            </a:r>
            <a:r>
              <a:rPr lang="en-US" sz="1500" b="0" i="0" u="none" strike="noStrike" cap="none">
                <a:solidFill>
                  <a:srgbClr val="334155"/>
                </a:solidFill>
                <a:latin typeface="Lato"/>
                <a:ea typeface="Lato"/>
                <a:cs typeface="Lato"/>
                <a:sym typeface="Lato"/>
              </a:rPr>
              <a:t> The LLM synthesizes facts and context for high-quality generation.</a:t>
            </a:r>
            <a:endParaRPr/>
          </a:p>
        </p:txBody>
      </p:sp>
      <p:sp>
        <p:nvSpPr>
          <p:cNvPr id="238" name="Google Shape;238;p22"/>
          <p:cNvSpPr txBox="1"/>
          <p:nvPr/>
        </p:nvSpPr>
        <p:spPr>
          <a:xfrm>
            <a:off x="1714500" y="3286125"/>
            <a:ext cx="91440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i="0" u="none" strike="noStrike" cap="none" dirty="0">
                <a:solidFill>
                  <a:srgbClr val="334155"/>
                </a:solidFill>
                <a:latin typeface="Lato"/>
                <a:ea typeface="Lato"/>
                <a:cs typeface="Lato"/>
                <a:sym typeface="Lato"/>
              </a:rPr>
              <a:t>Strategy:</a:t>
            </a:r>
            <a:r>
              <a:rPr lang="en-US" sz="1500" b="0" i="0" u="none" strike="noStrike" cap="none" dirty="0">
                <a:solidFill>
                  <a:srgbClr val="334155"/>
                </a:solidFill>
                <a:latin typeface="Lato"/>
                <a:ea typeface="Lato"/>
                <a:cs typeface="Lato"/>
                <a:sym typeface="Lato"/>
              </a:rPr>
              <a:t> Use Graph for facts/contacts and Semantic for explanations/exceptions.</a:t>
            </a:r>
            <a:endParaRPr dirty="0"/>
          </a:p>
        </p:txBody>
      </p:sp>
      <p:pic>
        <p:nvPicPr>
          <p:cNvPr id="239" name="Google Shape;239;p22" descr="image.png"/>
          <p:cNvPicPr preferRelativeResize="0"/>
          <p:nvPr/>
        </p:nvPicPr>
        <p:blipFill rotWithShape="1">
          <a:blip r:embed="rId5">
            <a:alphaModFix/>
          </a:blip>
          <a:srcRect/>
          <a:stretch/>
        </p:blipFill>
        <p:spPr>
          <a:xfrm>
            <a:off x="1333500" y="1609725"/>
            <a:ext cx="228600" cy="247650"/>
          </a:xfrm>
          <a:prstGeom prst="rect">
            <a:avLst/>
          </a:prstGeom>
          <a:noFill/>
          <a:ln>
            <a:noFill/>
          </a:ln>
        </p:spPr>
      </p:pic>
      <p:pic>
        <p:nvPicPr>
          <p:cNvPr id="240" name="Google Shape;240;p22" descr="image.png"/>
          <p:cNvPicPr preferRelativeResize="0"/>
          <p:nvPr/>
        </p:nvPicPr>
        <p:blipFill rotWithShape="1">
          <a:blip r:embed="rId5">
            <a:alphaModFix/>
          </a:blip>
          <a:srcRect/>
          <a:stretch/>
        </p:blipFill>
        <p:spPr>
          <a:xfrm>
            <a:off x="1333500" y="2133600"/>
            <a:ext cx="228600" cy="247650"/>
          </a:xfrm>
          <a:prstGeom prst="rect">
            <a:avLst/>
          </a:prstGeom>
          <a:noFill/>
          <a:ln>
            <a:noFill/>
          </a:ln>
        </p:spPr>
      </p:pic>
      <p:pic>
        <p:nvPicPr>
          <p:cNvPr id="241" name="Google Shape;241;p22" descr="image.png"/>
          <p:cNvPicPr preferRelativeResize="0"/>
          <p:nvPr/>
        </p:nvPicPr>
        <p:blipFill rotWithShape="1">
          <a:blip r:embed="rId5">
            <a:alphaModFix/>
          </a:blip>
          <a:srcRect/>
          <a:stretch/>
        </p:blipFill>
        <p:spPr>
          <a:xfrm>
            <a:off x="1333500" y="2657475"/>
            <a:ext cx="228600" cy="247650"/>
          </a:xfrm>
          <a:prstGeom prst="rect">
            <a:avLst/>
          </a:prstGeom>
          <a:noFill/>
          <a:ln>
            <a:noFill/>
          </a:ln>
        </p:spPr>
      </p:pic>
      <p:pic>
        <p:nvPicPr>
          <p:cNvPr id="242" name="Google Shape;242;p22" descr="image.png"/>
          <p:cNvPicPr preferRelativeResize="0"/>
          <p:nvPr/>
        </p:nvPicPr>
        <p:blipFill rotWithShape="1">
          <a:blip r:embed="rId5">
            <a:alphaModFix/>
          </a:blip>
          <a:srcRect/>
          <a:stretch/>
        </p:blipFill>
        <p:spPr>
          <a:xfrm>
            <a:off x="1333500" y="3353627"/>
            <a:ext cx="228600" cy="247650"/>
          </a:xfrm>
          <a:prstGeom prst="rect">
            <a:avLst/>
          </a:prstGeom>
          <a:noFill/>
          <a:ln>
            <a:noFill/>
          </a:ln>
        </p:spPr>
      </p:pic>
      <p:sp>
        <p:nvSpPr>
          <p:cNvPr id="243" name="Google Shape;243;p22"/>
          <p:cNvSpPr txBox="1"/>
          <p:nvPr/>
        </p:nvSpPr>
        <p:spPr>
          <a:xfrm>
            <a:off x="762000" y="571500"/>
            <a:ext cx="11401425"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a:solidFill>
                  <a:srgbClr val="003366"/>
                </a:solidFill>
                <a:latin typeface="Poppins"/>
                <a:ea typeface="Poppins"/>
                <a:cs typeface="Poppins"/>
                <a:sym typeface="Poppins"/>
              </a:rPr>
              <a:t>Hybrid RAG: Key Takeaways</a:t>
            </a:r>
            <a:endParaRPr/>
          </a:p>
        </p:txBody>
      </p:sp>
      <p:sp>
        <p:nvSpPr>
          <p:cNvPr id="244" name="Google Shape;244;p22"/>
          <p:cNvSpPr/>
          <p:nvPr/>
        </p:nvSpPr>
        <p:spPr>
          <a:xfrm>
            <a:off x="571500" y="571500"/>
            <a:ext cx="76200" cy="619125"/>
          </a:xfrm>
          <a:prstGeom prst="rect">
            <a:avLst/>
          </a:prstGeom>
          <a:solidFill>
            <a:srgbClr val="00A7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8" name="Google Shape;218;p22"/>
          <p:cNvSpPr txBox="1"/>
          <p:nvPr/>
        </p:nvSpPr>
        <p:spPr>
          <a:xfrm>
            <a:off x="2190750" y="2862262"/>
            <a:ext cx="8191500" cy="5238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475569"/>
                </a:solidFill>
                <a:latin typeface="Lato"/>
                <a:ea typeface="Lato"/>
                <a:cs typeface="Lato"/>
                <a:sym typeface="Lato"/>
              </a:rPr>
              <a:t>Initialize Connections:</a:t>
            </a:r>
            <a:r>
              <a:rPr lang="en-US" sz="1350" b="0" i="0" u="none" strike="noStrike" cap="none">
                <a:solidFill>
                  <a:srgbClr val="475569"/>
                </a:solidFill>
                <a:latin typeface="Lato"/>
                <a:ea typeface="Lato"/>
                <a:cs typeface="Lato"/>
                <a:sym typeface="Lato"/>
              </a:rPr>
              <a:t> Set up both ChromaDB PersistentClient and Neo4j Graph connection in the HybridRAG class.</a:t>
            </a:r>
            <a:endParaRPr/>
          </a:p>
        </p:txBody>
      </p:sp>
      <p:sp>
        <p:nvSpPr>
          <p:cNvPr id="219" name="Google Shape;219;p22"/>
          <p:cNvSpPr txBox="1"/>
          <p:nvPr/>
        </p:nvSpPr>
        <p:spPr>
          <a:xfrm>
            <a:off x="2190750" y="3576637"/>
            <a:ext cx="8191500" cy="2667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475569"/>
                </a:solidFill>
                <a:latin typeface="Lato"/>
                <a:ea typeface="Lato"/>
                <a:cs typeface="Lato"/>
                <a:sym typeface="Lato"/>
              </a:rPr>
              <a:t>Semantic Search:</a:t>
            </a:r>
            <a:r>
              <a:rPr lang="en-US" sz="1350" b="0" i="0" u="none" strike="noStrike" cap="none">
                <a:solidFill>
                  <a:srgbClr val="475569"/>
                </a:solidFill>
                <a:latin typeface="Lato"/>
                <a:ea typeface="Lato"/>
                <a:cs typeface="Lato"/>
                <a:sym typeface="Lato"/>
              </a:rPr>
              <a:t> Execute collection.query() to retrieve context from vector embeddings.</a:t>
            </a:r>
            <a:endParaRPr/>
          </a:p>
        </p:txBody>
      </p:sp>
      <p:sp>
        <p:nvSpPr>
          <p:cNvPr id="220" name="Google Shape;220;p22"/>
          <p:cNvSpPr txBox="1"/>
          <p:nvPr/>
        </p:nvSpPr>
        <p:spPr>
          <a:xfrm>
            <a:off x="2190750" y="4033837"/>
            <a:ext cx="8191500" cy="2667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475569"/>
                </a:solidFill>
                <a:latin typeface="Lato"/>
                <a:ea typeface="Lato"/>
                <a:cs typeface="Lato"/>
                <a:sym typeface="Lato"/>
              </a:rPr>
              <a:t>Graph Search:</a:t>
            </a:r>
            <a:r>
              <a:rPr lang="en-US" sz="1350" b="0" i="0" u="none" strike="noStrike" cap="none">
                <a:solidFill>
                  <a:srgbClr val="475569"/>
                </a:solidFill>
                <a:latin typeface="Lato"/>
                <a:ea typeface="Lato"/>
                <a:cs typeface="Lato"/>
                <a:sym typeface="Lato"/>
              </a:rPr>
              <a:t> Execute graph.run() with Cypher to retrieve structured relationship data.</a:t>
            </a:r>
            <a:endParaRPr/>
          </a:p>
        </p:txBody>
      </p:sp>
      <p:sp>
        <p:nvSpPr>
          <p:cNvPr id="221" name="Google Shape;221;p22"/>
          <p:cNvSpPr txBox="1"/>
          <p:nvPr/>
        </p:nvSpPr>
        <p:spPr>
          <a:xfrm>
            <a:off x="2190750" y="4491037"/>
            <a:ext cx="8191500" cy="2667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475569"/>
                </a:solidFill>
                <a:latin typeface="Lato"/>
                <a:ea typeface="Lato"/>
                <a:cs typeface="Lato"/>
                <a:sym typeface="Lato"/>
              </a:rPr>
              <a:t>Hybrid Integration:</a:t>
            </a:r>
            <a:r>
              <a:rPr lang="en-US" sz="1350" b="0" i="0" u="none" strike="noStrike" cap="none">
                <a:solidFill>
                  <a:srgbClr val="475569"/>
                </a:solidFill>
                <a:latin typeface="Lato"/>
                <a:ea typeface="Lato"/>
                <a:cs typeface="Lato"/>
                <a:sym typeface="Lato"/>
              </a:rPr>
              <a:t> Merge graph_results and semantic_results to augment the LLM prompt.</a:t>
            </a:r>
            <a:endParaRPr/>
          </a:p>
        </p:txBody>
      </p:sp>
      <p:pic>
        <p:nvPicPr>
          <p:cNvPr id="222" name="Google Shape;222;p22" descr="image.png"/>
          <p:cNvPicPr preferRelativeResize="0"/>
          <p:nvPr/>
        </p:nvPicPr>
        <p:blipFill rotWithShape="1">
          <a:blip r:embed="rId4">
            <a:alphaModFix/>
          </a:blip>
          <a:srcRect/>
          <a:stretch/>
        </p:blipFill>
        <p:spPr>
          <a:xfrm>
            <a:off x="1809750" y="2900362"/>
            <a:ext cx="285750" cy="247650"/>
          </a:xfrm>
          <a:prstGeom prst="rect">
            <a:avLst/>
          </a:prstGeom>
          <a:noFill/>
          <a:ln>
            <a:noFill/>
          </a:ln>
        </p:spPr>
      </p:pic>
      <p:pic>
        <p:nvPicPr>
          <p:cNvPr id="223" name="Google Shape;223;p22" descr="image.png"/>
          <p:cNvPicPr preferRelativeResize="0"/>
          <p:nvPr/>
        </p:nvPicPr>
        <p:blipFill rotWithShape="1">
          <a:blip r:embed="rId5">
            <a:alphaModFix/>
          </a:blip>
          <a:srcRect/>
          <a:stretch/>
        </p:blipFill>
        <p:spPr>
          <a:xfrm>
            <a:off x="1809750" y="3614737"/>
            <a:ext cx="228600" cy="247650"/>
          </a:xfrm>
          <a:prstGeom prst="rect">
            <a:avLst/>
          </a:prstGeom>
          <a:noFill/>
          <a:ln>
            <a:noFill/>
          </a:ln>
        </p:spPr>
      </p:pic>
      <p:pic>
        <p:nvPicPr>
          <p:cNvPr id="224" name="Google Shape;224;p22" descr="image.png"/>
          <p:cNvPicPr preferRelativeResize="0"/>
          <p:nvPr/>
        </p:nvPicPr>
        <p:blipFill rotWithShape="1">
          <a:blip r:embed="rId6">
            <a:alphaModFix/>
          </a:blip>
          <a:srcRect/>
          <a:stretch/>
        </p:blipFill>
        <p:spPr>
          <a:xfrm>
            <a:off x="1809750" y="4071937"/>
            <a:ext cx="200025" cy="247650"/>
          </a:xfrm>
          <a:prstGeom prst="rect">
            <a:avLst/>
          </a:prstGeom>
          <a:noFill/>
          <a:ln>
            <a:noFill/>
          </a:ln>
        </p:spPr>
      </p:pic>
      <p:pic>
        <p:nvPicPr>
          <p:cNvPr id="225" name="Google Shape;225;p22" descr="image.png"/>
          <p:cNvPicPr preferRelativeResize="0"/>
          <p:nvPr/>
        </p:nvPicPr>
        <p:blipFill rotWithShape="1">
          <a:blip r:embed="rId7">
            <a:alphaModFix/>
          </a:blip>
          <a:srcRect/>
          <a:stretch/>
        </p:blipFill>
        <p:spPr>
          <a:xfrm>
            <a:off x="1809750" y="4529137"/>
            <a:ext cx="228600" cy="247650"/>
          </a:xfrm>
          <a:prstGeom prst="rect">
            <a:avLst/>
          </a:prstGeom>
          <a:noFill/>
          <a:ln>
            <a:noFill/>
          </a:ln>
        </p:spPr>
      </p:pic>
      <p:sp>
        <p:nvSpPr>
          <p:cNvPr id="226" name="Google Shape;226;p22"/>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1" i="0" u="none" strike="noStrike" cap="none">
                <a:solidFill>
                  <a:srgbClr val="003366"/>
                </a:solidFill>
                <a:latin typeface="Poppins"/>
                <a:ea typeface="Poppins"/>
                <a:cs typeface="Poppins"/>
                <a:sym typeface="Poppins"/>
              </a:rPr>
              <a:t>Lab 6 Code Structure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600F0-7C1D-D1C8-0C13-C94EF6CE070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F8FF427-38A8-3604-8E87-F08CC8965EE7}"/>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1" y="0"/>
            <a:ext cx="12191999" cy="6459181"/>
          </a:xfrm>
          <a:prstGeom prst="rect">
            <a:avLst/>
          </a:prstGeom>
          <a:solidFill>
            <a:schemeClr val="accent5">
              <a:lumMod val="20000"/>
              <a:lumOff val="80000"/>
            </a:schemeClr>
          </a:solidFill>
        </p:spPr>
      </p:pic>
      <p:sp>
        <p:nvSpPr>
          <p:cNvPr id="2" name="Title 1">
            <a:extLst>
              <a:ext uri="{FF2B5EF4-FFF2-40B4-BE49-F238E27FC236}">
                <a16:creationId xmlns:a16="http://schemas.microsoft.com/office/drawing/2014/main" id="{DB496E4B-1CE7-72C9-CBB5-48F68F3B9E6B}"/>
              </a:ext>
            </a:extLst>
          </p:cNvPr>
          <p:cNvSpPr>
            <a:spLocks noGrp="1"/>
          </p:cNvSpPr>
          <p:nvPr>
            <p:ph type="title"/>
          </p:nvPr>
        </p:nvSpPr>
        <p:spPr>
          <a:xfrm>
            <a:off x="79512" y="2830617"/>
            <a:ext cx="12021312" cy="598383"/>
          </a:xfrm>
        </p:spPr>
        <p:txBody>
          <a:bodyPr/>
          <a:lstStyle/>
          <a:p>
            <a:pPr algn="ctr"/>
            <a:r>
              <a:rPr lang="en-US" dirty="0"/>
              <a:t>Lab 6 – Hybrid RAG: Semantic Search + Knowledge Graph</a:t>
            </a:r>
          </a:p>
        </p:txBody>
      </p:sp>
      <p:sp>
        <p:nvSpPr>
          <p:cNvPr id="6" name="TextBox 5">
            <a:extLst>
              <a:ext uri="{FF2B5EF4-FFF2-40B4-BE49-F238E27FC236}">
                <a16:creationId xmlns:a16="http://schemas.microsoft.com/office/drawing/2014/main" id="{4E536A5E-33DF-165B-25D4-D4DFCF0F0B8D}"/>
              </a:ext>
            </a:extLst>
          </p:cNvPr>
          <p:cNvSpPr txBox="1"/>
          <p:nvPr/>
        </p:nvSpPr>
        <p:spPr>
          <a:xfrm>
            <a:off x="79512" y="4259307"/>
            <a:ext cx="12021312" cy="707886"/>
          </a:xfrm>
          <a:prstGeom prst="rect">
            <a:avLst/>
          </a:prstGeom>
          <a:noFill/>
        </p:spPr>
        <p:txBody>
          <a:bodyPr wrap="square">
            <a:spAutoFit/>
          </a:bodyPr>
          <a:lstStyle/>
          <a:p>
            <a:pPr algn="ct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Purpose: </a:t>
            </a:r>
            <a:r>
              <a:rPr lang="en-US" sz="2000" i="1" dirty="0">
                <a:solidFill>
                  <a:schemeClr val="bg1"/>
                </a:solidFill>
              </a:rPr>
              <a:t>In this lab, </a:t>
            </a:r>
            <a:r>
              <a:rPr lang="en-US" sz="2000" b="1" i="1" dirty="0">
                <a:solidFill>
                  <a:schemeClr val="bg1"/>
                </a:solidFill>
              </a:rPr>
              <a:t>we'll build a hybrid RAG system that combines semantic search (</a:t>
            </a:r>
            <a:r>
              <a:rPr lang="en-US" sz="2000" b="1" i="1" dirty="0" err="1">
                <a:solidFill>
                  <a:schemeClr val="bg1"/>
                </a:solidFill>
              </a:rPr>
              <a:t>ChromaDB</a:t>
            </a:r>
            <a:r>
              <a:rPr lang="en-US" sz="2000" b="1" i="1" dirty="0">
                <a:solidFill>
                  <a:schemeClr val="bg1"/>
                </a:solidFill>
              </a:rPr>
              <a:t>) with knowledge graph traversal (Neo4j) to get both precision and context in our answers.</a:t>
            </a:r>
            <a:endParaRPr lang="en-US" sz="2000" i="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FD788B11-98D4-1A46-6B78-1BA55853B3C7}"/>
              </a:ext>
            </a:extLst>
          </p:cNvPr>
          <p:cNvPicPr>
            <a:picLocks noChangeAspect="1"/>
          </p:cNvPicPr>
          <p:nvPr/>
        </p:nvPicPr>
        <p:blipFill>
          <a:blip r:embed="rId4"/>
          <a:stretch>
            <a:fillRect/>
          </a:stretch>
        </p:blipFill>
        <p:spPr>
          <a:xfrm>
            <a:off x="3949148" y="398819"/>
            <a:ext cx="4494228" cy="1429981"/>
          </a:xfrm>
          <a:prstGeom prst="rect">
            <a:avLst/>
          </a:prstGeom>
        </p:spPr>
      </p:pic>
    </p:spTree>
    <p:extLst>
      <p:ext uri="{BB962C8B-B14F-4D97-AF65-F5344CB8AC3E}">
        <p14:creationId xmlns:p14="http://schemas.microsoft.com/office/powerpoint/2010/main" val="3902698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12B6-2375-565F-3680-6DF21E4A38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66790A-F049-8E33-5875-D51059C8668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54C3155-85D1-8411-4284-D689AC65134F}"/>
              </a:ext>
            </a:extLst>
          </p:cNvPr>
          <p:cNvPicPr>
            <a:picLocks noChangeAspect="1"/>
          </p:cNvPicPr>
          <p:nvPr/>
        </p:nvPicPr>
        <p:blipFill>
          <a:blip r:embed="rId2"/>
          <a:stretch>
            <a:fillRect/>
          </a:stretch>
        </p:blipFill>
        <p:spPr>
          <a:xfrm>
            <a:off x="0" y="3313"/>
            <a:ext cx="12192000" cy="6954078"/>
          </a:xfrm>
          <a:prstGeom prst="rect">
            <a:avLst/>
          </a:prstGeom>
        </p:spPr>
      </p:pic>
      <p:pic>
        <p:nvPicPr>
          <p:cNvPr id="5" name="Picture 4" descr="A logo of a person with a person in the air&#10;&#10;AI-generated content may be incorrect.">
            <a:extLst>
              <a:ext uri="{FF2B5EF4-FFF2-40B4-BE49-F238E27FC236}">
                <a16:creationId xmlns:a16="http://schemas.microsoft.com/office/drawing/2014/main" id="{E409E934-F924-6972-9C13-48490D34B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8" y="8409"/>
            <a:ext cx="876300" cy="838200"/>
          </a:xfrm>
          <a:prstGeom prst="rect">
            <a:avLst/>
          </a:prstGeom>
        </p:spPr>
      </p:pic>
    </p:spTree>
    <p:extLst>
      <p:ext uri="{BB962C8B-B14F-4D97-AF65-F5344CB8AC3E}">
        <p14:creationId xmlns:p14="http://schemas.microsoft.com/office/powerpoint/2010/main" val="2077034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3" descr="image.png"/>
          <p:cNvPicPr preferRelativeResize="0"/>
          <p:nvPr/>
        </p:nvPicPr>
        <p:blipFill rotWithShape="1">
          <a:blip r:embed="rId3">
            <a:alphaModFix/>
          </a:blip>
          <a:srcRect/>
          <a:stretch/>
        </p:blipFill>
        <p:spPr>
          <a:xfrm>
            <a:off x="0" y="0"/>
            <a:ext cx="12192000" cy="6858000"/>
          </a:xfrm>
          <a:prstGeom prst="rect">
            <a:avLst/>
          </a:prstGeom>
          <a:noFill/>
          <a:ln>
            <a:noFill/>
          </a:ln>
        </p:spPr>
      </p:pic>
      <p:graphicFrame>
        <p:nvGraphicFramePr>
          <p:cNvPr id="232" name="Google Shape;232;p23"/>
          <p:cNvGraphicFramePr/>
          <p:nvPr/>
        </p:nvGraphicFramePr>
        <p:xfrm>
          <a:off x="571500" y="2366962"/>
          <a:ext cx="11049000" cy="3076625"/>
        </p:xfrm>
        <a:graphic>
          <a:graphicData uri="http://schemas.openxmlformats.org/drawingml/2006/table">
            <a:tbl>
              <a:tblPr firstRow="1" bandRow="1">
                <a:noFill/>
              </a:tblPr>
              <a:tblGrid>
                <a:gridCol w="7162650">
                  <a:extLst>
                    <a:ext uri="{9D8B030D-6E8A-4147-A177-3AD203B41FA5}">
                      <a16:colId xmlns:a16="http://schemas.microsoft.com/office/drawing/2014/main" val="20000"/>
                    </a:ext>
                  </a:extLst>
                </a:gridCol>
                <a:gridCol w="3886350">
                  <a:extLst>
                    <a:ext uri="{9D8B030D-6E8A-4147-A177-3AD203B41FA5}">
                      <a16:colId xmlns:a16="http://schemas.microsoft.com/office/drawing/2014/main" val="20001"/>
                    </a:ext>
                  </a:extLst>
                </a:gridCol>
              </a:tblGrid>
              <a:tr h="615325">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Use Case</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tc>
                  <a:txBody>
                    <a:bodyPr/>
                    <a:lstStyle/>
                    <a:p>
                      <a:pPr marL="0" marR="0" lvl="0" indent="0" algn="l" rtl="0">
                        <a:spcBef>
                          <a:spcPts val="0"/>
                        </a:spcBef>
                        <a:spcAft>
                          <a:spcPts val="0"/>
                        </a:spcAft>
                        <a:buNone/>
                      </a:pPr>
                      <a:r>
                        <a:rPr lang="en-US" sz="1500" b="1" i="0" u="none" strike="noStrike" cap="none">
                          <a:solidFill>
                            <a:srgbClr val="003366"/>
                          </a:solidFill>
                          <a:latin typeface="Lato"/>
                          <a:ea typeface="Lato"/>
                          <a:cs typeface="Lato"/>
                          <a:sym typeface="Lato"/>
                        </a:rPr>
                        <a:t>Best Approach</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FAFC"/>
                    </a:solidFill>
                  </a:tcPr>
                </a:tc>
                <a:extLst>
                  <a:ext uri="{0D108BD9-81ED-4DB2-BD59-A6C34878D82A}">
                    <a16:rowId xmlns:a16="http://schemas.microsoft.com/office/drawing/2014/main" val="10000"/>
                  </a:ext>
                </a:extLst>
              </a:tr>
              <a:tr h="615325">
                <a:tc>
                  <a:txBody>
                    <a:bodyPr/>
                    <a:lstStyle/>
                    <a:p>
                      <a:pPr marL="0" marR="0" lvl="0" indent="0" algn="l" rtl="0">
                        <a:spcBef>
                          <a:spcPts val="0"/>
                        </a:spcBef>
                        <a:spcAft>
                          <a:spcPts val="0"/>
                        </a:spcAft>
                        <a:buNone/>
                      </a:pPr>
                      <a:r>
                        <a:rPr lang="en-US" sz="1350" b="0" i="0" u="none" strike="noStrike" cap="none">
                          <a:solidFill>
                            <a:srgbClr val="475569"/>
                          </a:solidFill>
                          <a:latin typeface="Lato"/>
                          <a:ea typeface="Lato"/>
                          <a:cs typeface="Lato"/>
                          <a:sym typeface="Lato"/>
                        </a:rPr>
                        <a:t>Natural language Q&amp;A</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350" b="0" i="0" u="none" strike="noStrike" cap="none">
                          <a:solidFill>
                            <a:srgbClr val="475569"/>
                          </a:solidFill>
                          <a:latin typeface="Lato"/>
                          <a:ea typeface="Lato"/>
                          <a:cs typeface="Lato"/>
                          <a:sym typeface="Lato"/>
                        </a:rPr>
                        <a:t>Semantic (ChromaDB)</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15325">
                <a:tc>
                  <a:txBody>
                    <a:bodyPr/>
                    <a:lstStyle/>
                    <a:p>
                      <a:pPr marL="0" marR="0" lvl="0" indent="0" algn="l" rtl="0">
                        <a:spcBef>
                          <a:spcPts val="0"/>
                        </a:spcBef>
                        <a:spcAft>
                          <a:spcPts val="0"/>
                        </a:spcAft>
                        <a:buNone/>
                      </a:pPr>
                      <a:r>
                        <a:rPr lang="en-US" sz="1350" b="0" i="0" u="none" strike="noStrike" cap="none">
                          <a:solidFill>
                            <a:srgbClr val="475569"/>
                          </a:solidFill>
                          <a:latin typeface="Lato"/>
                          <a:ea typeface="Lato"/>
                          <a:cs typeface="Lato"/>
                          <a:sym typeface="Lato"/>
                        </a:rPr>
                        <a:t>Precise facts (dates, contacts)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350" b="0" i="0" u="none" strike="noStrike" cap="none">
                          <a:solidFill>
                            <a:srgbClr val="475569"/>
                          </a:solidFill>
                          <a:latin typeface="Lato"/>
                          <a:ea typeface="Lato"/>
                          <a:cs typeface="Lato"/>
                          <a:sym typeface="Lato"/>
                        </a:rPr>
                        <a:t>Graph (Neo4j)</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15325">
                <a:tc>
                  <a:txBody>
                    <a:bodyPr/>
                    <a:lstStyle/>
                    <a:p>
                      <a:pPr marL="0" marR="0" lvl="0" indent="0" algn="l" rtl="0">
                        <a:spcBef>
                          <a:spcPts val="0"/>
                        </a:spcBef>
                        <a:spcAft>
                          <a:spcPts val="0"/>
                        </a:spcAft>
                        <a:buNone/>
                      </a:pPr>
                      <a:r>
                        <a:rPr lang="en-US" sz="1350" b="0" i="0" u="none" strike="noStrike" cap="none">
                          <a:solidFill>
                            <a:srgbClr val="475569"/>
                          </a:solidFill>
                          <a:latin typeface="Lato"/>
                          <a:ea typeface="Lato"/>
                          <a:cs typeface="Lato"/>
                          <a:sym typeface="Lato"/>
                        </a:rPr>
                        <a:t>Relationship questions ("Who handles X?")</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350" b="0" i="0" u="none" strike="noStrike" cap="none">
                          <a:solidFill>
                            <a:srgbClr val="475569"/>
                          </a:solidFill>
                          <a:latin typeface="Lato"/>
                          <a:ea typeface="Lato"/>
                          <a:cs typeface="Lato"/>
                          <a:sym typeface="Lato"/>
                        </a:rPr>
                        <a:t>Graph (Neo4j)</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15325">
                <a:tc>
                  <a:txBody>
                    <a:bodyPr/>
                    <a:lstStyle/>
                    <a:p>
                      <a:pPr marL="0" marR="0" lvl="0" indent="0" algn="l" rtl="0">
                        <a:spcBef>
                          <a:spcPts val="0"/>
                        </a:spcBef>
                        <a:spcAft>
                          <a:spcPts val="0"/>
                        </a:spcAft>
                        <a:buNone/>
                      </a:pPr>
                      <a:r>
                        <a:rPr lang="en-US" sz="1350" b="0" i="0" u="none" strike="noStrike" cap="none">
                          <a:solidFill>
                            <a:srgbClr val="475569"/>
                          </a:solidFill>
                          <a:latin typeface="Lato"/>
                          <a:ea typeface="Lato"/>
                          <a:cs typeface="Lato"/>
                          <a:sym typeface="Lato"/>
                        </a:rPr>
                        <a:t>Vocabulary mismatch ("money back" → refund)</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350" b="0" i="0" u="none" strike="noStrike" cap="none">
                          <a:solidFill>
                            <a:srgbClr val="475569"/>
                          </a:solidFill>
                          <a:latin typeface="Lato"/>
                          <a:ea typeface="Lato"/>
                          <a:cs typeface="Lato"/>
                          <a:sym typeface="Lato"/>
                        </a:rPr>
                        <a:t>Semantic (ChromaDB)</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33" name="Google Shape;233;p23"/>
          <p:cNvSpPr/>
          <p:nvPr/>
        </p:nvSpPr>
        <p:spPr>
          <a:xfrm>
            <a:off x="571500" y="2990850"/>
            <a:ext cx="7162651"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4" name="Google Shape;234;p23"/>
          <p:cNvSpPr/>
          <p:nvPr/>
        </p:nvSpPr>
        <p:spPr>
          <a:xfrm>
            <a:off x="7734151" y="2990850"/>
            <a:ext cx="3886348"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5" name="Google Shape;235;p23"/>
          <p:cNvSpPr/>
          <p:nvPr/>
        </p:nvSpPr>
        <p:spPr>
          <a:xfrm>
            <a:off x="571500" y="3600450"/>
            <a:ext cx="7162651"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6" name="Google Shape;236;p23"/>
          <p:cNvSpPr/>
          <p:nvPr/>
        </p:nvSpPr>
        <p:spPr>
          <a:xfrm>
            <a:off x="7734151" y="3600450"/>
            <a:ext cx="3886348"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7" name="Google Shape;237;p23"/>
          <p:cNvSpPr/>
          <p:nvPr/>
        </p:nvSpPr>
        <p:spPr>
          <a:xfrm>
            <a:off x="571500" y="4210050"/>
            <a:ext cx="7162651"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8" name="Google Shape;238;p23"/>
          <p:cNvSpPr/>
          <p:nvPr/>
        </p:nvSpPr>
        <p:spPr>
          <a:xfrm>
            <a:off x="7734151" y="4210050"/>
            <a:ext cx="3886348"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9" name="Google Shape;239;p23"/>
          <p:cNvSpPr/>
          <p:nvPr/>
        </p:nvSpPr>
        <p:spPr>
          <a:xfrm>
            <a:off x="571500" y="4819650"/>
            <a:ext cx="7162651"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0" name="Google Shape;240;p23"/>
          <p:cNvSpPr/>
          <p:nvPr/>
        </p:nvSpPr>
        <p:spPr>
          <a:xfrm>
            <a:off x="7734151" y="4819650"/>
            <a:ext cx="3886348"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1" name="Google Shape;241;p23"/>
          <p:cNvSpPr/>
          <p:nvPr/>
        </p:nvSpPr>
        <p:spPr>
          <a:xfrm>
            <a:off x="571500" y="5429250"/>
            <a:ext cx="7162651"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2" name="Google Shape;242;p23"/>
          <p:cNvSpPr/>
          <p:nvPr/>
        </p:nvSpPr>
        <p:spPr>
          <a:xfrm>
            <a:off x="7734151" y="5429250"/>
            <a:ext cx="3886348" cy="9525"/>
          </a:xfrm>
          <a:prstGeom prst="rect">
            <a:avLst/>
          </a:prstGeom>
          <a:solidFill>
            <a:srgbClr val="E2E8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3" name="Google Shape;243;p23"/>
          <p:cNvSpPr txBox="1"/>
          <p:nvPr/>
        </p:nvSpPr>
        <p:spPr>
          <a:xfrm>
            <a:off x="571500" y="571500"/>
            <a:ext cx="11601450"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1" i="0" u="none" strike="noStrike" cap="none">
                <a:solidFill>
                  <a:srgbClr val="003366"/>
                </a:solidFill>
                <a:latin typeface="Poppins"/>
                <a:ea typeface="Poppins"/>
                <a:cs typeface="Poppins"/>
                <a:sym typeface="Poppins"/>
              </a:rPr>
              <a:t>Choosing Your RAG Strategy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8CB4-7435-3EBE-A737-52D22F062737}"/>
            </a:ext>
          </a:extLst>
        </p:cNvPr>
        <p:cNvGrpSpPr/>
        <p:nvPr/>
      </p:nvGrpSpPr>
      <p:grpSpPr>
        <a:xfrm>
          <a:off x="0" y="0"/>
          <a:ext cx="0" cy="0"/>
          <a:chOff x="0" y="0"/>
          <a:chExt cx="0" cy="0"/>
        </a:xfrm>
      </p:grpSpPr>
      <p:sp>
        <p:nvSpPr>
          <p:cNvPr id="11" name="Text Placeholder 10">
            <a:extLst>
              <a:ext uri="{FF2B5EF4-FFF2-40B4-BE49-F238E27FC236}">
                <a16:creationId xmlns:a16="http://schemas.microsoft.com/office/drawing/2014/main" id="{401C0867-2F70-9F10-089A-980C559B7E57}"/>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6C3B3180-6C16-4B9C-40F6-5D759CF43831}"/>
              </a:ext>
            </a:extLst>
          </p:cNvPr>
          <p:cNvSpPr>
            <a:spLocks noGrp="1"/>
          </p:cNvSpPr>
          <p:nvPr>
            <p:ph type="title" idx="4294967295"/>
          </p:nvPr>
        </p:nvSpPr>
        <p:spPr>
          <a:xfrm>
            <a:off x="0" y="136525"/>
            <a:ext cx="10515600" cy="606425"/>
          </a:xfrm>
        </p:spPr>
        <p:txBody>
          <a:bodyPr>
            <a:normAutofit/>
          </a:bodyPr>
          <a:lstStyle/>
          <a:p>
            <a:r>
              <a:rPr lang="en-US" dirty="0"/>
              <a:t>That’s all - thanks!</a:t>
            </a:r>
          </a:p>
        </p:txBody>
      </p:sp>
      <p:pic>
        <p:nvPicPr>
          <p:cNvPr id="7" name="Picture 6">
            <a:extLst>
              <a:ext uri="{FF2B5EF4-FFF2-40B4-BE49-F238E27FC236}">
                <a16:creationId xmlns:a16="http://schemas.microsoft.com/office/drawing/2014/main" id="{A2AA874B-2043-0C7E-3358-38C7EAB7C6A6}"/>
              </a:ext>
            </a:extLst>
          </p:cNvPr>
          <p:cNvPicPr>
            <a:picLocks noChangeAspect="1"/>
          </p:cNvPicPr>
          <p:nvPr/>
        </p:nvPicPr>
        <p:blipFill>
          <a:blip r:embed="rId3" cstate="email">
            <a:clrChange>
              <a:clrFrom>
                <a:srgbClr val="999999"/>
              </a:clrFrom>
              <a:clrTo>
                <a:srgbClr val="999999">
                  <a:alpha val="0"/>
                </a:srgbClr>
              </a:clrTo>
            </a:clrChange>
            <a:extLst>
              <a:ext uri="{28A0092B-C50C-407E-A947-70E740481C1C}">
                <a14:useLocalDpi xmlns:a14="http://schemas.microsoft.com/office/drawing/2010/main"/>
              </a:ext>
            </a:extLst>
          </a:blip>
          <a:stretch>
            <a:fillRect/>
          </a:stretch>
        </p:blipFill>
        <p:spPr>
          <a:xfrm>
            <a:off x="2401135" y="813600"/>
            <a:ext cx="1824410" cy="2411098"/>
          </a:xfrm>
          <a:prstGeom prst="rect">
            <a:avLst/>
          </a:prstGeom>
        </p:spPr>
      </p:pic>
      <p:sp>
        <p:nvSpPr>
          <p:cNvPr id="3" name="Rectangle 2">
            <a:extLst>
              <a:ext uri="{FF2B5EF4-FFF2-40B4-BE49-F238E27FC236}">
                <a16:creationId xmlns:a16="http://schemas.microsoft.com/office/drawing/2014/main" id="{463E9BB6-DBDD-88B7-E965-B43601E32E98}"/>
              </a:ext>
            </a:extLst>
          </p:cNvPr>
          <p:cNvSpPr/>
          <p:nvPr/>
        </p:nvSpPr>
        <p:spPr>
          <a:xfrm>
            <a:off x="4121502" y="5101810"/>
            <a:ext cx="7334358" cy="707886"/>
          </a:xfrm>
          <a:prstGeom prst="rect">
            <a:avLst/>
          </a:prstGeom>
        </p:spPr>
        <p:txBody>
          <a:bodyPr wrap="square">
            <a:spAutoFit/>
          </a:bodyPr>
          <a:lstStyle/>
          <a:p>
            <a:pPr algn="ctr"/>
            <a:r>
              <a:rPr lang="en-US" sz="2000" i="1" dirty="0">
                <a:solidFill>
                  <a:srgbClr val="0070C0"/>
                </a:solidFill>
                <a:latin typeface="Futura Medium" panose="020B0602020204020303" pitchFamily="34" charset="-79"/>
                <a:cs typeface="Futura Medium" panose="020B0602020204020303" pitchFamily="34" charset="-79"/>
              </a:rPr>
              <a:t>techskillstransformations.com</a:t>
            </a:r>
          </a:p>
          <a:p>
            <a:pPr algn="ctr"/>
            <a:r>
              <a:rPr lang="en-US" sz="2000" i="1" dirty="0" err="1">
                <a:solidFill>
                  <a:srgbClr val="0070C0"/>
                </a:solidFill>
                <a:latin typeface="Futura Medium" panose="020B0602020204020303" pitchFamily="34" charset="-79"/>
                <a:cs typeface="Futura Medium" panose="020B0602020204020303" pitchFamily="34" charset="-79"/>
              </a:rPr>
              <a:t>getskillsnow.com</a:t>
            </a:r>
            <a:endParaRPr lang="en-US" sz="2000" i="1" dirty="0">
              <a:solidFill>
                <a:srgbClr val="0070C0"/>
              </a:solidFill>
              <a:latin typeface="Futura Medium" panose="020B0602020204020303" pitchFamily="34" charset="-79"/>
              <a:cs typeface="Futura Medium" panose="020B0602020204020303" pitchFamily="34" charset="-79"/>
            </a:endParaRPr>
          </a:p>
        </p:txBody>
      </p:sp>
      <p:sp>
        <p:nvSpPr>
          <p:cNvPr id="8" name="TextBox 7">
            <a:extLst>
              <a:ext uri="{FF2B5EF4-FFF2-40B4-BE49-F238E27FC236}">
                <a16:creationId xmlns:a16="http://schemas.microsoft.com/office/drawing/2014/main" id="{90CAEE13-05E3-7418-FC61-E21557401EBF}"/>
              </a:ext>
            </a:extLst>
          </p:cNvPr>
          <p:cNvSpPr txBox="1"/>
          <p:nvPr/>
        </p:nvSpPr>
        <p:spPr>
          <a:xfrm>
            <a:off x="5166141" y="157374"/>
            <a:ext cx="6740368" cy="523220"/>
          </a:xfrm>
          <a:prstGeom prst="rect">
            <a:avLst/>
          </a:prstGeom>
          <a:noFill/>
        </p:spPr>
        <p:txBody>
          <a:bodyPr wrap="square" rtlCol="0">
            <a:spAutoFit/>
          </a:bodyPr>
          <a:lstStyle/>
          <a:p>
            <a:r>
              <a:rPr lang="en-US" sz="2800" b="1" i="1" dirty="0">
                <a:latin typeface="Aptos" panose="020B0004020202020204" pitchFamily="34" charset="0"/>
              </a:rPr>
              <a:t>Contact: </a:t>
            </a:r>
            <a:r>
              <a:rPr lang="en-US" sz="2800" dirty="0" err="1">
                <a:solidFill>
                  <a:srgbClr val="0070C0"/>
                </a:solidFill>
                <a:latin typeface="Futura Medium" panose="020B0602020204020303" pitchFamily="34" charset="-79"/>
                <a:cs typeface="Futura Medium" panose="020B0602020204020303" pitchFamily="34" charset="-79"/>
              </a:rPr>
              <a:t>training@getskillsnow.com</a:t>
            </a:r>
            <a:endParaRPr lang="en-US" sz="2800" dirty="0">
              <a:solidFill>
                <a:srgbClr val="0070C0"/>
              </a:solidFill>
              <a:latin typeface="Futura Medium" panose="020B0602020204020303" pitchFamily="34" charset="-79"/>
              <a:cs typeface="Futura Medium" panose="020B0602020204020303" pitchFamily="34" charset="-79"/>
            </a:endParaRPr>
          </a:p>
        </p:txBody>
      </p:sp>
      <p:pic>
        <p:nvPicPr>
          <p:cNvPr id="1026" name="Picture 2" descr="Professional Git">
            <a:extLst>
              <a:ext uri="{FF2B5EF4-FFF2-40B4-BE49-F238E27FC236}">
                <a16:creationId xmlns:a16="http://schemas.microsoft.com/office/drawing/2014/main" id="{012A314D-4FB5-3FFA-0500-900AEEDC5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 y="828284"/>
            <a:ext cx="1824411" cy="23817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earning GitHub Copilot: Multiplying Your Coding Productivity Using AI">
            <a:extLst>
              <a:ext uri="{FF2B5EF4-FFF2-40B4-BE49-F238E27FC236}">
                <a16:creationId xmlns:a16="http://schemas.microsoft.com/office/drawing/2014/main" id="{F8AE847E-1265-D661-6FC1-133ABF4AA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38" y="3357704"/>
            <a:ext cx="1867113" cy="24519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rning GitHub Actions: Automation and Integration of CI/CD with GitHub">
            <a:extLst>
              <a:ext uri="{FF2B5EF4-FFF2-40B4-BE49-F238E27FC236}">
                <a16:creationId xmlns:a16="http://schemas.microsoft.com/office/drawing/2014/main" id="{BC454DA3-0C23-5717-A9A9-4D99BEEF2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5966" y="3429000"/>
            <a:ext cx="1867113" cy="24519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440708-921C-156B-E432-253A3E27D9A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336423" y="774443"/>
            <a:ext cx="7692539" cy="3809257"/>
          </a:xfrm>
          <a:prstGeom prst="rect">
            <a:avLst/>
          </a:prstGeom>
        </p:spPr>
      </p:pic>
      <p:pic>
        <p:nvPicPr>
          <p:cNvPr id="9" name="Picture 8">
            <a:extLst>
              <a:ext uri="{FF2B5EF4-FFF2-40B4-BE49-F238E27FC236}">
                <a16:creationId xmlns:a16="http://schemas.microsoft.com/office/drawing/2014/main" id="{6355F5CE-F988-F912-E201-B53CDA54FD97}"/>
              </a:ext>
            </a:extLst>
          </p:cNvPr>
          <p:cNvPicPr>
            <a:picLocks noChangeAspect="1"/>
          </p:cNvPicPr>
          <p:nvPr/>
        </p:nvPicPr>
        <p:blipFill>
          <a:blip r:embed="rId8"/>
          <a:stretch>
            <a:fillRect/>
          </a:stretch>
        </p:blipFill>
        <p:spPr>
          <a:xfrm>
            <a:off x="9931609" y="4677549"/>
            <a:ext cx="1769772" cy="1769772"/>
          </a:xfrm>
          <a:prstGeom prst="rect">
            <a:avLst/>
          </a:prstGeom>
        </p:spPr>
      </p:pic>
    </p:spTree>
    <p:extLst>
      <p:ext uri="{BB962C8B-B14F-4D97-AF65-F5344CB8AC3E}">
        <p14:creationId xmlns:p14="http://schemas.microsoft.com/office/powerpoint/2010/main" val="16941153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193B-6480-0700-B12B-336DAF0FFAF7}"/>
              </a:ext>
            </a:extLst>
          </p:cNvPr>
          <p:cNvSpPr>
            <a:spLocks noGrp="1"/>
          </p:cNvSpPr>
          <p:nvPr>
            <p:ph type="title"/>
          </p:nvPr>
        </p:nvSpPr>
        <p:spPr/>
        <p:txBody>
          <a:bodyPr/>
          <a:lstStyle/>
          <a:p>
            <a:r>
              <a:rPr lang="en-US" dirty="0"/>
              <a:t>Tip: Persisting your </a:t>
            </a:r>
            <a:r>
              <a:rPr lang="en-US" dirty="0" err="1"/>
              <a:t>codespace</a:t>
            </a:r>
            <a:endParaRPr lang="en-US" dirty="0"/>
          </a:p>
        </p:txBody>
      </p:sp>
      <p:sp>
        <p:nvSpPr>
          <p:cNvPr id="3" name="Content Placeholder 2">
            <a:extLst>
              <a:ext uri="{FF2B5EF4-FFF2-40B4-BE49-F238E27FC236}">
                <a16:creationId xmlns:a16="http://schemas.microsoft.com/office/drawing/2014/main" id="{12DC98AF-3ED0-ABBE-F624-2E36542FDBAF}"/>
              </a:ext>
            </a:extLst>
          </p:cNvPr>
          <p:cNvSpPr>
            <a:spLocks noGrp="1"/>
          </p:cNvSpPr>
          <p:nvPr>
            <p:ph idx="1"/>
          </p:nvPr>
        </p:nvSpPr>
        <p:spPr>
          <a:xfrm>
            <a:off x="155532" y="1155528"/>
            <a:ext cx="3908120" cy="4280768"/>
          </a:xfrm>
        </p:spPr>
        <p:txBody>
          <a:bodyPr>
            <a:normAutofit/>
          </a:bodyPr>
          <a:lstStyle/>
          <a:p>
            <a:pPr>
              <a:lnSpc>
                <a:spcPct val="110000"/>
              </a:lnSpc>
              <a:spcBef>
                <a:spcPts val="600"/>
              </a:spcBef>
              <a:spcAft>
                <a:spcPts val="600"/>
              </a:spcAft>
            </a:pPr>
            <a:r>
              <a:rPr lang="en-US" sz="2000" dirty="0"/>
              <a:t>When signed in, go to </a:t>
            </a:r>
            <a:r>
              <a:rPr lang="en-US" sz="2000" dirty="0" err="1"/>
              <a:t>github.com</a:t>
            </a:r>
            <a:r>
              <a:rPr lang="en-US" sz="2000" dirty="0"/>
              <a:t>/</a:t>
            </a:r>
            <a:r>
              <a:rPr lang="en-US" sz="2000" dirty="0" err="1"/>
              <a:t>codespaces</a:t>
            </a:r>
            <a:endParaRPr lang="en-US" sz="2000" dirty="0"/>
          </a:p>
          <a:p>
            <a:pPr>
              <a:lnSpc>
                <a:spcPct val="110000"/>
              </a:lnSpc>
              <a:spcBef>
                <a:spcPts val="600"/>
              </a:spcBef>
              <a:spcAft>
                <a:spcPts val="600"/>
              </a:spcAft>
            </a:pPr>
            <a:r>
              <a:rPr lang="en-US" sz="2000" dirty="0"/>
              <a:t>Find </a:t>
            </a:r>
            <a:r>
              <a:rPr lang="en-US" sz="2000" dirty="0" err="1"/>
              <a:t>codespace</a:t>
            </a:r>
            <a:r>
              <a:rPr lang="en-US" sz="2000" dirty="0"/>
              <a:t> at bottom</a:t>
            </a:r>
          </a:p>
          <a:p>
            <a:pPr>
              <a:lnSpc>
                <a:spcPct val="110000"/>
              </a:lnSpc>
              <a:spcBef>
                <a:spcPts val="600"/>
              </a:spcBef>
              <a:spcAft>
                <a:spcPts val="600"/>
              </a:spcAft>
            </a:pPr>
            <a:r>
              <a:rPr lang="en-US" sz="2000" dirty="0"/>
              <a:t>Click on "..."</a:t>
            </a:r>
          </a:p>
          <a:p>
            <a:pPr>
              <a:lnSpc>
                <a:spcPct val="110000"/>
              </a:lnSpc>
              <a:spcBef>
                <a:spcPts val="600"/>
              </a:spcBef>
              <a:spcAft>
                <a:spcPts val="600"/>
              </a:spcAft>
            </a:pPr>
            <a:r>
              <a:rPr lang="en-US" sz="2000" dirty="0"/>
              <a:t>Select "Export changes to a branch"</a:t>
            </a:r>
          </a:p>
          <a:p>
            <a:pPr>
              <a:lnSpc>
                <a:spcPct val="110000"/>
              </a:lnSpc>
              <a:spcBef>
                <a:spcPts val="600"/>
              </a:spcBef>
              <a:spcAft>
                <a:spcPts val="600"/>
              </a:spcAft>
            </a:pPr>
            <a:r>
              <a:rPr lang="en-US" sz="2000" dirty="0"/>
              <a:t>Will make a fork of original repo and put your changes into a new branch</a:t>
            </a:r>
          </a:p>
        </p:txBody>
      </p:sp>
      <p:pic>
        <p:nvPicPr>
          <p:cNvPr id="4" name="Picture 3">
            <a:extLst>
              <a:ext uri="{FF2B5EF4-FFF2-40B4-BE49-F238E27FC236}">
                <a16:creationId xmlns:a16="http://schemas.microsoft.com/office/drawing/2014/main" id="{00A1FEAC-050C-58A9-A2D9-39B559F9425B}"/>
              </a:ext>
            </a:extLst>
          </p:cNvPr>
          <p:cNvPicPr>
            <a:picLocks noChangeAspect="1"/>
          </p:cNvPicPr>
          <p:nvPr/>
        </p:nvPicPr>
        <p:blipFill>
          <a:blip r:embed="rId2"/>
          <a:stretch>
            <a:fillRect/>
          </a:stretch>
        </p:blipFill>
        <p:spPr>
          <a:xfrm>
            <a:off x="4163860" y="795807"/>
            <a:ext cx="7772400" cy="5669754"/>
          </a:xfrm>
          <a:prstGeom prst="rect">
            <a:avLst/>
          </a:prstGeom>
        </p:spPr>
      </p:pic>
    </p:spTree>
    <p:extLst>
      <p:ext uri="{BB962C8B-B14F-4D97-AF65-F5344CB8AC3E}">
        <p14:creationId xmlns:p14="http://schemas.microsoft.com/office/powerpoint/2010/main" val="2570393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10" name="Google Shape;110;p15" descr="image.png"/>
          <p:cNvPicPr preferRelativeResize="0"/>
          <p:nvPr/>
        </p:nvPicPr>
        <p:blipFill rotWithShape="1">
          <a:blip r:embed="rId3">
            <a:alphaModFix/>
          </a:blip>
          <a:srcRect/>
          <a:stretch/>
        </p:blipFill>
        <p:spPr>
          <a:xfrm>
            <a:off x="571500" y="2286000"/>
            <a:ext cx="5238750" cy="2524125"/>
          </a:xfrm>
          <a:prstGeom prst="rect">
            <a:avLst/>
          </a:prstGeom>
          <a:noFill/>
          <a:ln>
            <a:noFill/>
          </a:ln>
        </p:spPr>
      </p:pic>
      <p:pic>
        <p:nvPicPr>
          <p:cNvPr id="111" name="Google Shape;111;p15" descr="image.png"/>
          <p:cNvPicPr preferRelativeResize="0"/>
          <p:nvPr/>
        </p:nvPicPr>
        <p:blipFill rotWithShape="1">
          <a:blip r:embed="rId4">
            <a:alphaModFix/>
          </a:blip>
          <a:srcRect/>
          <a:stretch/>
        </p:blipFill>
        <p:spPr>
          <a:xfrm>
            <a:off x="6381750" y="2286000"/>
            <a:ext cx="5238750" cy="2524125"/>
          </a:xfrm>
          <a:prstGeom prst="rect">
            <a:avLst/>
          </a:prstGeom>
          <a:noFill/>
          <a:ln>
            <a:noFill/>
          </a:ln>
        </p:spPr>
      </p:pic>
      <p:sp>
        <p:nvSpPr>
          <p:cNvPr id="112" name="Google Shape;112;p15"/>
          <p:cNvSpPr txBox="1"/>
          <p:nvPr/>
        </p:nvSpPr>
        <p:spPr>
          <a:xfrm>
            <a:off x="2509837" y="5095875"/>
            <a:ext cx="7172325"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64748B"/>
                </a:solidFill>
                <a:latin typeface="Lato"/>
                <a:ea typeface="Lato"/>
                <a:cs typeface="Lato"/>
                <a:sym typeface="Lato"/>
              </a:rPr>
              <a:t>The LLM has never seen OmniTech's internal manual, so it relies on generic probabilities.</a:t>
            </a:r>
            <a:endParaRPr/>
          </a:p>
        </p:txBody>
      </p:sp>
      <p:sp>
        <p:nvSpPr>
          <p:cNvPr id="113" name="Google Shape;113;p15"/>
          <p:cNvSpPr txBox="1"/>
          <p:nvPr/>
        </p:nvSpPr>
        <p:spPr>
          <a:xfrm>
            <a:off x="962025" y="2676525"/>
            <a:ext cx="4680585"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A79D"/>
                </a:solidFill>
                <a:latin typeface="Poppins SemiBold"/>
                <a:ea typeface="Poppins SemiBold"/>
                <a:cs typeface="Poppins SemiBold"/>
                <a:sym typeface="Poppins SemiBold"/>
              </a:rPr>
              <a:t>User Prompt</a:t>
            </a:r>
            <a:endParaRPr/>
          </a:p>
        </p:txBody>
      </p:sp>
      <p:pic>
        <p:nvPicPr>
          <p:cNvPr id="114" name="Google Shape;114;p15" descr="image.png"/>
          <p:cNvPicPr preferRelativeResize="0"/>
          <p:nvPr/>
        </p:nvPicPr>
        <p:blipFill rotWithShape="1">
          <a:blip r:embed="rId5">
            <a:alphaModFix/>
          </a:blip>
          <a:srcRect/>
          <a:stretch/>
        </p:blipFill>
        <p:spPr>
          <a:xfrm>
            <a:off x="962025" y="3276600"/>
            <a:ext cx="4457700" cy="857250"/>
          </a:xfrm>
          <a:prstGeom prst="rect">
            <a:avLst/>
          </a:prstGeom>
          <a:noFill/>
          <a:ln>
            <a:noFill/>
          </a:ln>
        </p:spPr>
      </p:pic>
      <p:sp>
        <p:nvSpPr>
          <p:cNvPr id="115" name="Google Shape;115;p15"/>
          <p:cNvSpPr txBox="1"/>
          <p:nvPr/>
        </p:nvSpPr>
        <p:spPr>
          <a:xfrm>
            <a:off x="6772275" y="2676525"/>
            <a:ext cx="4680585" cy="45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A79D"/>
                </a:solidFill>
                <a:latin typeface="Poppins SemiBold"/>
                <a:ea typeface="Poppins SemiBold"/>
                <a:cs typeface="Poppins SemiBold"/>
                <a:sym typeface="Poppins SemiBold"/>
              </a:rPr>
              <a:t>Standard LLM Response</a:t>
            </a:r>
            <a:endParaRPr/>
          </a:p>
        </p:txBody>
      </p:sp>
      <p:sp>
        <p:nvSpPr>
          <p:cNvPr id="116" name="Google Shape;116;p15"/>
          <p:cNvSpPr txBox="1"/>
          <p:nvPr/>
        </p:nvSpPr>
        <p:spPr>
          <a:xfrm>
            <a:off x="6772275" y="3276600"/>
            <a:ext cx="4457700" cy="571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1" u="none" strike="noStrike" cap="none">
                <a:solidFill>
                  <a:srgbClr val="334155"/>
                </a:solidFill>
                <a:latin typeface="Lato"/>
                <a:ea typeface="Lato"/>
                <a:cs typeface="Lato"/>
                <a:sym typeface="Lato"/>
              </a:rPr>
              <a:t>"Typically 5-10 seconds for most electronic devices, though it varies by manufacturer..."</a:t>
            </a:r>
            <a:endParaRPr/>
          </a:p>
        </p:txBody>
      </p:sp>
      <p:sp>
        <p:nvSpPr>
          <p:cNvPr id="117" name="Google Shape;117;p15"/>
          <p:cNvSpPr txBox="1"/>
          <p:nvPr/>
        </p:nvSpPr>
        <p:spPr>
          <a:xfrm>
            <a:off x="6772275" y="3990975"/>
            <a:ext cx="4457700" cy="285750"/>
          </a:xfrm>
          <a:prstGeom prst="rect">
            <a:avLst/>
          </a:prstGeom>
          <a:noFill/>
          <a:ln>
            <a:noFill/>
          </a:ln>
        </p:spPr>
        <p:txBody>
          <a:bodyPr spcFirstLastPara="1" wrap="square" lIns="190500" tIns="0" rIns="0" bIns="0" anchor="t" anchorCtr="0">
            <a:spAutoFit/>
          </a:bodyPr>
          <a:lstStyle/>
          <a:p>
            <a:pPr marL="0" marR="0" lvl="0" indent="0" algn="l" rtl="0">
              <a:lnSpc>
                <a:spcPct val="150000"/>
              </a:lnSpc>
              <a:spcBef>
                <a:spcPts val="0"/>
              </a:spcBef>
              <a:spcAft>
                <a:spcPts val="0"/>
              </a:spcAft>
              <a:buNone/>
            </a:pPr>
            <a:r>
              <a:rPr lang="en-US" sz="1500" b="1" i="0" u="none" strike="noStrike" cap="none">
                <a:solidFill>
                  <a:srgbClr val="EF4444"/>
                </a:solidFill>
                <a:latin typeface="Lato"/>
                <a:ea typeface="Lato"/>
                <a:cs typeface="Lato"/>
                <a:sym typeface="Lato"/>
              </a:rPr>
              <a:t>Generic Guess</a:t>
            </a:r>
            <a:endParaRPr/>
          </a:p>
        </p:txBody>
      </p:sp>
      <p:pic>
        <p:nvPicPr>
          <p:cNvPr id="118" name="Google Shape;118;p15" descr="image.png"/>
          <p:cNvPicPr preferRelativeResize="0"/>
          <p:nvPr/>
        </p:nvPicPr>
        <p:blipFill rotWithShape="1">
          <a:blip r:embed="rId6">
            <a:alphaModFix/>
          </a:blip>
          <a:srcRect/>
          <a:stretch/>
        </p:blipFill>
        <p:spPr>
          <a:xfrm>
            <a:off x="6772275" y="4048125"/>
            <a:ext cx="190500" cy="190500"/>
          </a:xfrm>
          <a:prstGeom prst="rect">
            <a:avLst/>
          </a:prstGeom>
          <a:noFill/>
          <a:ln>
            <a:noFill/>
          </a:ln>
        </p:spPr>
      </p:pic>
      <p:sp>
        <p:nvSpPr>
          <p:cNvPr id="119" name="Google Shape;119;p15"/>
          <p:cNvSpPr txBox="1"/>
          <p:nvPr/>
        </p:nvSpPr>
        <p:spPr>
          <a:xfrm>
            <a:off x="863047" y="200439"/>
            <a:ext cx="11601450" cy="6191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00" b="1" i="0" u="none" strike="noStrike" cap="none" dirty="0">
                <a:solidFill>
                  <a:srgbClr val="003366"/>
                </a:solidFill>
                <a:latin typeface="Poppins"/>
                <a:ea typeface="Poppins"/>
                <a:cs typeface="Poppins"/>
                <a:sym typeface="Poppins"/>
              </a:rPr>
              <a:t>The Problem Illustrated</a:t>
            </a:r>
            <a:endParaRPr dirty="0"/>
          </a:p>
        </p:txBody>
      </p:sp>
    </p:spTree>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8C431EBB1E2D44CA562D690D1F4CFFA" ma:contentTypeVersion="2" ma:contentTypeDescription="Create a new document." ma:contentTypeScope="" ma:versionID="842941a5d988390dcb3d046101e33513">
  <xsd:schema xmlns:xsd="http://www.w3.org/2001/XMLSchema" xmlns:xs="http://www.w3.org/2001/XMLSchema" xmlns:p="http://schemas.microsoft.com/office/2006/metadata/properties" targetNamespace="http://schemas.microsoft.com/office/2006/metadata/properties" ma:root="true" ma:fieldsID="4c37901602a3e2ba5ec7d8339d7d3b2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LongProperties xmlns="http://schemas.microsoft.com/office/2006/metadata/longProperties"/>
</file>

<file path=customXml/itemProps1.xml><?xml version="1.0" encoding="utf-8"?>
<ds:datastoreItem xmlns:ds="http://schemas.openxmlformats.org/officeDocument/2006/customXml" ds:itemID="{60C0EC8D-DC2D-412B-BF2D-F0742B6EC6C7}">
  <ds:schemaRefs>
    <ds:schemaRef ds:uri="http://schemas.microsoft.com/sharepoint/v3/contenttype/forms"/>
  </ds:schemaRefs>
</ds:datastoreItem>
</file>

<file path=customXml/itemProps2.xml><?xml version="1.0" encoding="utf-8"?>
<ds:datastoreItem xmlns:ds="http://schemas.openxmlformats.org/officeDocument/2006/customXml" ds:itemID="{1C1ECD8B-190C-41CD-BA4D-68678999D560}">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734895A-6D44-4345-928F-746DC6E766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FD6F3235-54B9-4132-8885-D260F97975D4}">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
  <TotalTime>245430</TotalTime>
  <Words>5129</Words>
  <Application>Microsoft Macintosh PowerPoint</Application>
  <PresentationFormat>Widescreen</PresentationFormat>
  <Paragraphs>759</Paragraphs>
  <Slides>87</Slides>
  <Notes>38</Notes>
  <HiddenSlides>1</HiddenSlides>
  <MMClips>3</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87</vt:i4>
      </vt:variant>
    </vt:vector>
  </HeadingPairs>
  <TitlesOfParts>
    <vt:vector size="105" baseType="lpstr">
      <vt:lpstr>Aptos</vt:lpstr>
      <vt:lpstr>Arial</vt:lpstr>
      <vt:lpstr>Arial Narrow</vt:lpstr>
      <vt:lpstr>Arial Rounded MT Bold</vt:lpstr>
      <vt:lpstr>Avenir Next</vt:lpstr>
      <vt:lpstr>Calibri</vt:lpstr>
      <vt:lpstr>Consolas</vt:lpstr>
      <vt:lpstr>Fira Code</vt:lpstr>
      <vt:lpstr>Futura Medium</vt:lpstr>
      <vt:lpstr>Helavatice Neue</vt:lpstr>
      <vt:lpstr>Inter</vt:lpstr>
      <vt:lpstr>Lato</vt:lpstr>
      <vt:lpstr>Poppins</vt:lpstr>
      <vt:lpstr>Poppins SemiBold</vt:lpstr>
      <vt:lpstr>source-serif-pro</vt:lpstr>
      <vt:lpstr>Times New Roman</vt:lpstr>
      <vt:lpstr>Wingdings</vt:lpstr>
      <vt:lpstr>2_Custom Design</vt:lpstr>
      <vt:lpstr>          Version 2.0 12/28/25</vt:lpstr>
      <vt:lpstr>PowerPoint Presentation</vt:lpstr>
      <vt:lpstr>Lab prep - repo is github.com/skillrepos/rag</vt:lpstr>
      <vt:lpstr>About me  </vt:lpstr>
      <vt:lpstr>Logistics</vt:lpstr>
      <vt:lpstr>Agenda - what we'll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Ollama</vt:lpstr>
      <vt:lpstr>Functions of Ollama</vt:lpstr>
      <vt:lpstr>Ollama Models</vt:lpstr>
      <vt:lpstr>PowerPoint Presentation</vt:lpstr>
      <vt:lpstr>Lab 1 – Grounding data by augmenting prompts</vt:lpstr>
      <vt:lpstr>PowerPoint Presentation</vt:lpstr>
      <vt:lpstr>PowerPoint Presentation</vt:lpstr>
      <vt:lpstr>PowerPoint Presentation</vt:lpstr>
      <vt:lpstr>Chunking in RAG</vt:lpstr>
      <vt:lpstr>Simple Chunking Strategies for RAG </vt:lpstr>
      <vt:lpstr>Advanced Chunking Strategies for RAG</vt:lpstr>
      <vt:lpstr>PowerPoint Presentation</vt:lpstr>
      <vt:lpstr>Embeddings</vt:lpstr>
      <vt:lpstr>Semantic meaning / relationships</vt:lpstr>
      <vt:lpstr>Embedding space</vt:lpstr>
      <vt:lpstr>Searching for Vectors - similarity metrics</vt:lpstr>
      <vt:lpstr>Visualizing Embeddings and Vector Similarity</vt:lpstr>
      <vt:lpstr>Vectors and relationships example</vt:lpstr>
      <vt:lpstr>PowerPoint Presentation</vt:lpstr>
      <vt:lpstr>Vector Databases</vt:lpstr>
      <vt:lpstr>How data gets into Vector Databases</vt:lpstr>
      <vt:lpstr>RAG prep – parsing your data and storing as relationships</vt:lpstr>
      <vt:lpstr>Our Prompts also becomes Vectors </vt:lpstr>
      <vt:lpstr>Lab 2 – Working with Vector Databases</vt:lpstr>
      <vt:lpstr>Enriching with Metadata</vt:lpstr>
      <vt:lpstr>Indexing: Metadata</vt:lpstr>
      <vt:lpstr>Detailed Data Ingestion Pipeline (Vector DB)</vt:lpstr>
      <vt:lpstr>Common PDF Parsing Frameworks</vt:lpstr>
      <vt:lpstr>Key Takeaways</vt:lpstr>
      <vt:lpstr>Using prompt templates to incorporate retrieved chunks</vt:lpstr>
      <vt:lpstr>Putting It All Together: The RAG Flow</vt:lpstr>
      <vt:lpstr>RAG – Retrieval Augmented Generation</vt:lpstr>
      <vt:lpstr>Lab 3 – Working with RAG implemented with vector dbs</vt:lpstr>
      <vt:lpstr>Typical RAG Pipeline (Vector DB)</vt:lpstr>
      <vt:lpstr>PowerPoint Presentation</vt:lpstr>
      <vt:lpstr>What is a Knowledge Graph?</vt:lpstr>
      <vt:lpstr>Knowledge Graph Challenges</vt:lpstr>
      <vt:lpstr>PowerPoint Presentation</vt:lpstr>
      <vt:lpstr>Graph RAG in AI</vt:lpstr>
      <vt:lpstr>Key Components of Graph RAG</vt:lpstr>
      <vt:lpstr>Benefits of using Knowledge Graphs in RAG </vt:lpstr>
      <vt:lpstr>Applications of Graph RAG</vt:lpstr>
      <vt:lpstr>PowerPoint Presentation</vt:lpstr>
      <vt:lpstr>What is Neo4j?</vt:lpstr>
      <vt:lpstr>Cypher</vt:lpstr>
      <vt:lpstr>Cypher vs SQL</vt:lpstr>
      <vt:lpstr>Lab 4 – Implementing Graph RAG with Neo4j</vt:lpstr>
      <vt:lpstr>PowerPoint Presentation</vt:lpstr>
      <vt:lpstr>What are frameworks and why do we use them?</vt:lpstr>
      <vt:lpstr>Framework selection</vt:lpstr>
      <vt:lpstr>LangChain</vt:lpstr>
      <vt:lpstr>GraphCypherQAChain</vt:lpstr>
      <vt:lpstr>Lab 5 – Simplifying Graph RAG with Frameworks</vt:lpstr>
      <vt:lpstr>PowerPoint Presentation</vt:lpstr>
      <vt:lpstr>Implementing RAG - Data Stores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6 – Hybrid RAG: Semantic Search + Knowledge Graph</vt:lpstr>
      <vt:lpstr>PowerPoint Presentation</vt:lpstr>
      <vt:lpstr>PowerPoint Presentation</vt:lpstr>
      <vt:lpstr>That’s all - thanks!</vt:lpstr>
      <vt:lpstr>Tip: Persisting your codespace</vt:lpstr>
    </vt:vector>
  </TitlesOfParts>
  <Company>Brent Laster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Fundamentals</dc:title>
  <dc:subject>Git Fundamentals</dc:subject>
  <dc:creator>Brent.Laster@sas.com</dc:creator>
  <cp:keywords>Git</cp:keywords>
  <dc:description>Git Fundamentals Training
</dc:description>
  <cp:lastModifiedBy>Brent Laster</cp:lastModifiedBy>
  <cp:revision>1498</cp:revision>
  <cp:lastPrinted>2022-11-13T03:57:27Z</cp:lastPrinted>
  <dcterms:created xsi:type="dcterms:W3CDTF">2010-07-14T17:36:08Z</dcterms:created>
  <dcterms:modified xsi:type="dcterms:W3CDTF">2025-12-28T23:03:14Z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Standard template for internal-facing presentations.</vt:lpwstr>
  </property>
  <property fmtid="{D5CDD505-2E9C-101B-9397-08002B2CF9AE}" pid="3" name="TemplateType">
    <vt:lpwstr>Standard</vt:lpwstr>
  </property>
  <property fmtid="{D5CDD505-2E9C-101B-9397-08002B2CF9AE}" pid="4" name="Order">
    <vt:r8>600</vt:r8>
  </property>
  <property fmtid="{D5CDD505-2E9C-101B-9397-08002B2CF9AE}" pid="5" name="ContentTypeId">
    <vt:lpwstr>0x01010098C431EBB1E2D44CA562D690D1F4CFFA</vt:lpwstr>
  </property>
  <property fmtid="{D5CDD505-2E9C-101B-9397-08002B2CF9AE}" pid="6" name="Owner">
    <vt:lpwstr>Doug Brann</vt:lpwstr>
  </property>
  <property fmtid="{D5CDD505-2E9C-101B-9397-08002B2CF9AE}" pid="7" name="Template Type">
    <vt:lpwstr>Standard</vt:lpwstr>
  </property>
  <property fmtid="{D5CDD505-2E9C-101B-9397-08002B2CF9AE}" pid="8" name="Description0">
    <vt:lpwstr>PAS – overview, phases, states, colors, workorders, interpretation of phase states</vt:lpwstr>
  </property>
  <property fmtid="{D5CDD505-2E9C-101B-9397-08002B2CF9AE}" pid="9" name="Office Version">
    <vt:lpwstr>2007</vt:lpwstr>
  </property>
  <property fmtid="{D5CDD505-2E9C-101B-9397-08002B2CF9AE}" pid="10" name="Status">
    <vt:lpwstr>Final</vt:lpwstr>
  </property>
</Properties>
</file>